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</p:sldIdLst>
  <p:sldSz cy="5143500" cx="9144000"/>
  <p:notesSz cx="6858000" cy="9144000"/>
  <p:embeddedFontLst>
    <p:embeddedFont>
      <p:font typeface="Roboto Mono Medium"/>
      <p:regular r:id="rId120"/>
      <p:bold r:id="rId121"/>
      <p:italic r:id="rId122"/>
      <p:boldItalic r:id="rId123"/>
    </p:embeddedFont>
    <p:embeddedFont>
      <p:font typeface="Roboto Mono"/>
      <p:regular r:id="rId124"/>
      <p:bold r:id="rId125"/>
      <p:italic r:id="rId126"/>
      <p:boldItalic r:id="rId1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7" Type="http://schemas.openxmlformats.org/officeDocument/2006/relationships/font" Target="fonts/RobotoMono-boldItalic.fntdata"/><Relationship Id="rId126" Type="http://schemas.openxmlformats.org/officeDocument/2006/relationships/font" Target="fonts/RobotoMono-italic.fntdata"/><Relationship Id="rId26" Type="http://schemas.openxmlformats.org/officeDocument/2006/relationships/slide" Target="slides/slide21.xml"/><Relationship Id="rId121" Type="http://schemas.openxmlformats.org/officeDocument/2006/relationships/font" Target="fonts/RobotoMonoMedium-bold.fntdata"/><Relationship Id="rId25" Type="http://schemas.openxmlformats.org/officeDocument/2006/relationships/slide" Target="slides/slide20.xml"/><Relationship Id="rId120" Type="http://schemas.openxmlformats.org/officeDocument/2006/relationships/font" Target="fonts/RobotoMonoMedium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font" Target="fonts/RobotoMono-bold.fntdata"/><Relationship Id="rId29" Type="http://schemas.openxmlformats.org/officeDocument/2006/relationships/slide" Target="slides/slide24.xml"/><Relationship Id="rId124" Type="http://schemas.openxmlformats.org/officeDocument/2006/relationships/font" Target="fonts/RobotoMono-regular.fntdata"/><Relationship Id="rId123" Type="http://schemas.openxmlformats.org/officeDocument/2006/relationships/font" Target="fonts/RobotoMonoMedium-boldItalic.fntdata"/><Relationship Id="rId122" Type="http://schemas.openxmlformats.org/officeDocument/2006/relationships/font" Target="fonts/RobotoMonoMedium-italic.fntdata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402cf893f_2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402cf893f_2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2b8132b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d2b8132b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45483aa6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45483aa6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dcd39371f0_3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dcd39371f0_3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dcd39371f0_3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dcd39371f0_3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cd39371f0_3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dcd39371f0_3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dcd39371f0_3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dcd39371f0_3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cd39371f0_3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dcd39371f0_3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d45483aa6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d45483aa6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d2b8132ba7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d2b8132ba7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2b8132ba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d2b8132ba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d2b8132ba7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d2b8132ba7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d2b8132ba7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d2b8132ba7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d2b8132ba7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d2b8132ba7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d4689d63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d4689d63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d2b8132ba7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d2b8132ba7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d2b8132ba7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d2b8132ba7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d2b8132ba7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d2b8132ba7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d4689d63a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d4689d63a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d402cf893f_2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d402cf893f_2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d4689d63a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d4689d63a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d4689d63a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d4689d63a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d4689d63a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d4689d63a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d402cf893f_2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d402cf893f_2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d402cf893f_2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d402cf893f_2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d2b8132ba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d2b8132ba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d45483aa6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d45483aa6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d2b8132ba7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d2b8132ba7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d45483aa6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d45483aa6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d45483aa6e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d45483aa6e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d2b8132ba7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d2b8132ba7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d2b8132ba7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d2b8132ba7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402cf893f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d402cf893f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d402cf893f_2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d402cf893f_2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d402cf893f_2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d402cf893f_2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d45483aa6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d45483aa6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d402cf893f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d402cf893f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d2b8132ba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d2b8132ba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d2b8132ba7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d2b8132ba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d2b8132ba7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d2b8132ba7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d402cf893f_2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d402cf893f_2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d402cf893f_2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d402cf893f_2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d402cf893f_2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d402cf893f_2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d402cf893f_2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d402cf893f_2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d402cf893f_2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d402cf893f_2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d402cf893f_2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d402cf893f_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dc87c1d1b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dc87c1d1b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dc87c1d1b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dc87c1d1b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dc87c1d1b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dc87c1d1b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d402cf893f_2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d402cf893f_2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d402cf893f_2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d402cf893f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d2b8132ba7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d2b8132ba7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d2b8132ba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d2b8132ba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d402cf893f_2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d402cf893f_2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d402cf893f_2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d402cf893f_2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dc87c1d1b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dc87c1d1b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dc87c1d1bc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dc87c1d1b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dc87c1d1bc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dc87c1d1bc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d402cf893f_2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d402cf893f_2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dc87c1d1bc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dc87c1d1bc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dc87c1d1bc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dc87c1d1bc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d2b8132ba7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d2b8132ba7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dc87c1d1bc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dc87c1d1bc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d2b8132ba7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d2b8132ba7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d402cf893f_2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d402cf893f_2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d402cf893f_2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d402cf893f_2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dc87c1d1bc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dc87c1d1bc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dc87c1d1bc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dc87c1d1bc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d402cf893f_2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d402cf893f_2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d2b8132ba7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d2b8132ba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dc87c1d1bc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dc87c1d1bc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dc87c1d1bc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dc87c1d1bc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d2b8132ba7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d2b8132ba7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d402cf893f_2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d402cf893f_2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dc87c1d1bc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dc87c1d1bc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dc87c1d1bc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dc87c1d1bc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dc87c1d1b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dc87c1d1b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dc87c1d1bc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3dc87c1d1bc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3d402cf893f_2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3d402cf893f_2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dc87c1d1bc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dc87c1d1bc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d402cf893f_2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d402cf893f_2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dc87c1d1bc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3dc87c1d1bc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d45483aa6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d45483aa6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d402cf893f_2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3d402cf893f_2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d45483aa6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d45483aa6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dc87c1d1bc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dc87c1d1bc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dc87c1d1bc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dc87c1d1bc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3d45483aa6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3d45483aa6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3dc87c1d1bc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3dc87c1d1bc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d45483aa6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d45483aa6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d45483aa6e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d45483aa6e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3dc87c1d1bc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3dc87c1d1bc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3dc87c1d1bc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3dc87c1d1bc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dc87c1d1bc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3dc87c1d1bc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d402cf893f_2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3d402cf893f_2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dc87c1d1bc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3dc87c1d1bc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d45483aa6e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3d45483aa6e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3d402cf893f_2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3d402cf893f_2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d45483aa6e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3d45483aa6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dc87c1d1bc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3dc87c1d1bc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dc87c1d1bc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3dc87c1d1bc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3dc87c1d1bc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3dc87c1d1bc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d402cf893f_2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d402cf893f_2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3d402cf893f_2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3d402cf893f_2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d45483aa6e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d45483aa6e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dc87c1d1bc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dc87c1d1bc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dc87c1d1bc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3dc87c1d1bc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dc87c1d1bc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3dc87c1d1bc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dc87c1d1bc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3dc87c1d1bc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3dc87c1d1bc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3dc87c1d1bc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3dc87c1d1bc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3dc87c1d1bc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d402cf893f_2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3d402cf893f_2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d402cf893f_2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d402cf893f_2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dc87c1d1bc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3dc87c1d1bc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eb.eecs.umich.edu/~nham/" TargetMode="Externa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edstem.org/us/courses/89542/discussion/7657273" TargetMode="External"/><Relationship Id="rId4" Type="http://schemas.openxmlformats.org/officeDocument/2006/relationships/hyperlink" Target="https://console.cloud.google.com/edu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console.cloud.google.com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console.cloud.google.com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umich.edu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Relationship Id="rId4" Type="http://schemas.openxmlformats.org/officeDocument/2006/relationships/hyperlink" Target="http://umich.edu" TargetMode="External"/><Relationship Id="rId5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hyperlink" Target="http://umich.edu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8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6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6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6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1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7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2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31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1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30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0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39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37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5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5.png"/><Relationship Id="rId4" Type="http://schemas.openxmlformats.org/officeDocument/2006/relationships/image" Target="../media/image2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40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40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50.png"/><Relationship Id="rId4" Type="http://schemas.openxmlformats.org/officeDocument/2006/relationships/image" Target="../media/image2.png"/><Relationship Id="rId5" Type="http://schemas.openxmlformats.org/officeDocument/2006/relationships/image" Target="../media/image25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46.png"/><Relationship Id="rId4" Type="http://schemas.openxmlformats.org/officeDocument/2006/relationships/image" Target="../media/image2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35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35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35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35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57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35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59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35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58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56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25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56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.xml"/><Relationship Id="rId3" Type="http://schemas.openxmlformats.org/officeDocument/2006/relationships/hyperlink" Target="https://hamiltonlabs.com" TargetMode="Externa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35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54.png"/><Relationship Id="rId4" Type="http://schemas.openxmlformats.org/officeDocument/2006/relationships/image" Target="../media/image2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54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54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49.png"/><Relationship Id="rId4" Type="http://schemas.openxmlformats.org/officeDocument/2006/relationships/image" Target="../media/image1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52.png"/><Relationship Id="rId4" Type="http://schemas.openxmlformats.org/officeDocument/2006/relationships/image" Target="../media/image1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60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57200" y="666750"/>
            <a:ext cx="82296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ECS 498 System Design of a Search Engine</a:t>
            </a:r>
            <a:b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Winter 2026</a:t>
            </a:r>
            <a:b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Lab </a:t>
            </a:r>
            <a:r>
              <a:rPr lang="en" sz="2900">
                <a:latin typeface="Calibri"/>
                <a:ea typeface="Calibri"/>
                <a:cs typeface="Calibri"/>
                <a:sym typeface="Calibri"/>
              </a:rPr>
              <a:t>10: Intro to Google Cloud Platform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232400" y="3018425"/>
            <a:ext cx="6679200" cy="25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</a:pPr>
            <a:r>
              <a:rPr b="0" i="0" lang="en" sz="1992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GSI: Christopher Davis</a:t>
            </a:r>
            <a:br>
              <a:rPr b="0" i="0" lang="en" sz="1992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" sz="1992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IA: Rickey Dong</a:t>
            </a:r>
            <a:endParaRPr b="0" i="0" sz="1992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</a:pPr>
            <a:r>
              <a:t/>
            </a:r>
            <a:endParaRPr b="0" i="0" sz="1992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</a:pPr>
            <a:r>
              <a:rPr b="0" i="0" lang="en" sz="1992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Nicole Hamilton</a:t>
            </a:r>
            <a:br>
              <a:rPr b="0" i="0" lang="en" sz="1992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" sz="1592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https://web.eecs.umich.edu/~nham/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</a:pPr>
            <a:r>
              <a:rPr b="0" i="0" lang="en" sz="1592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nham@umich.edu</a:t>
            </a:r>
            <a:endParaRPr b="0" i="0" sz="1592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Agenda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Redeeming credits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Logging into GCP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Creating a Virtual Machine instance in Compute Engine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Adding SSH Keys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Installing dependencies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Running your </a:t>
            </a:r>
            <a:r>
              <a:rPr lang="en">
                <a:solidFill>
                  <a:srgbClr val="000000"/>
                </a:solidFill>
              </a:rPr>
              <a:t>LinuxGetSsl</a:t>
            </a:r>
            <a:r>
              <a:rPr lang="en">
                <a:solidFill>
                  <a:srgbClr val="000000"/>
                </a:solidFill>
              </a:rPr>
              <a:t> application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Stopping / Suspending / Starting / Deleting instances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Agenda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CC0000"/>
                </a:solidFill>
              </a:rPr>
              <a:t>Redeeming credits</a:t>
            </a:r>
            <a:endParaRPr b="1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Logging into GCP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Creating a Virtual Machine instance in Compute Engine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Adding SSH Keys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Installing dependencies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Running your </a:t>
            </a:r>
            <a:r>
              <a:rPr lang="en">
                <a:solidFill>
                  <a:srgbClr val="000000"/>
                </a:solidFill>
              </a:rPr>
              <a:t>LinuxGetSsl</a:t>
            </a:r>
            <a:r>
              <a:rPr lang="en">
                <a:solidFill>
                  <a:srgbClr val="000000"/>
                </a:solidFill>
              </a:rPr>
              <a:t> application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Stopping / Suspending / Starting / Deleting instances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Redeeming Credits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If you have not yet redeemed GCP Education credits, let’s do so now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Fill out the form in </a:t>
            </a:r>
            <a:r>
              <a:rPr lang="en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EdStem Post#79</a:t>
            </a:r>
            <a:r>
              <a:rPr lang="en">
                <a:solidFill>
                  <a:srgbClr val="000000"/>
                </a:solidFill>
              </a:rPr>
              <a:t> where each student uses their email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You will receive an email in your inbox to verify your account. Verify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You will receive an email in your inbox with the coupon code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Redeem this coupon code at </a:t>
            </a:r>
            <a:r>
              <a:rPr lang="en" u="sng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https://console.cloud.google.com/edu</a:t>
            </a:r>
            <a:r>
              <a:rPr lang="en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15225"/>
            <a:ext cx="8839204" cy="420811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5933300" y="0"/>
            <a:ext cx="30012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Fill out this form with </a:t>
            </a:r>
            <a:r>
              <a:rPr lang="en" sz="1800">
                <a:solidFill>
                  <a:schemeClr val="dk1"/>
                </a:solidFill>
              </a:rPr>
              <a:t>each student using their own email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34244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/>
        </p:nvSpPr>
        <p:spPr>
          <a:xfrm>
            <a:off x="5344275" y="3776100"/>
            <a:ext cx="22395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2. Verify your email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3638" y="152400"/>
            <a:ext cx="5216724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/>
        </p:nvSpPr>
        <p:spPr>
          <a:xfrm>
            <a:off x="5712425" y="1830200"/>
            <a:ext cx="22395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3. Receive the coupon code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4088" y="152400"/>
            <a:ext cx="4115824" cy="483869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0"/>
          <p:cNvSpPr txBox="1"/>
          <p:nvPr/>
        </p:nvSpPr>
        <p:spPr>
          <a:xfrm>
            <a:off x="6038500" y="2072125"/>
            <a:ext cx="22395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4. Redeem the coupon code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Redeeming credits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CC0000"/>
                </a:solidFill>
              </a:rPr>
              <a:t>Logging into GCP</a:t>
            </a:r>
            <a:endParaRPr b="1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Creating a Virtual Machine instance in Compute Engine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Adding SSH Keys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Installing dependencies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Running your </a:t>
            </a:r>
            <a:r>
              <a:rPr lang="en">
                <a:solidFill>
                  <a:srgbClr val="000000"/>
                </a:solidFill>
              </a:rPr>
              <a:t>LinuxGetSsl</a:t>
            </a:r>
            <a:r>
              <a:rPr lang="en">
                <a:solidFill>
                  <a:srgbClr val="000000"/>
                </a:solidFill>
              </a:rPr>
              <a:t> application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Stopping / Suspending / Starting / Deleting instances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Signing In</a:t>
            </a:r>
            <a:endParaRPr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First, look up “GCP console” or go to: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https://console.cloud.google.com/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Signing In</a:t>
            </a:r>
            <a:endParaRPr/>
          </a:p>
        </p:txBody>
      </p:sp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First, look up “GCP console” or go to: </a:t>
            </a:r>
            <a:r>
              <a:rPr lang="en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https://console.cloud.google.com/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Note:</a:t>
            </a:r>
            <a:r>
              <a:rPr lang="en">
                <a:solidFill>
                  <a:srgbClr val="000000"/>
                </a:solidFill>
              </a:rPr>
              <a:t> in addition to the student credits, each new GCP account can claim </a:t>
            </a:r>
            <a:r>
              <a:rPr b="1" lang="en">
                <a:solidFill>
                  <a:srgbClr val="000000"/>
                </a:solidFill>
              </a:rPr>
              <a:t>$300</a:t>
            </a:r>
            <a:r>
              <a:rPr lang="en">
                <a:solidFill>
                  <a:srgbClr val="000000"/>
                </a:solidFill>
              </a:rPr>
              <a:t> in free credits!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That’s at least $1500 - $1800 in </a:t>
            </a:r>
            <a:r>
              <a:rPr lang="en">
                <a:solidFill>
                  <a:srgbClr val="000000"/>
                </a:solidFill>
              </a:rPr>
              <a:t>completely</a:t>
            </a:r>
            <a:r>
              <a:rPr lang="en">
                <a:solidFill>
                  <a:srgbClr val="000000"/>
                </a:solidFill>
              </a:rPr>
              <a:t> free credits!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</a:t>
            </a:r>
            <a:endParaRPr/>
          </a:p>
        </p:txBody>
      </p:sp>
      <p:sp>
        <p:nvSpPr>
          <p:cNvPr id="125" name="Google Shape;12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Now, we will create a GCP project.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Projects</a:t>
            </a:r>
            <a:r>
              <a:rPr lang="en">
                <a:solidFill>
                  <a:srgbClr val="000000"/>
                </a:solidFill>
              </a:rPr>
              <a:t> encapsulate all the cloud services used for a given application.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Can view </a:t>
            </a:r>
            <a:r>
              <a:rPr lang="en">
                <a:solidFill>
                  <a:srgbClr val="000000"/>
                </a:solidFill>
              </a:rPr>
              <a:t>consolidated</a:t>
            </a:r>
            <a:r>
              <a:rPr lang="en">
                <a:solidFill>
                  <a:srgbClr val="000000"/>
                </a:solidFill>
              </a:rPr>
              <a:t> billing and set budgets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Monitor CPU / memory / storage usage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</a:rPr>
              <a:t>Let’s create our own project on the GCP console.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668852">
            <a:off x="2521626" y="1538849"/>
            <a:ext cx="2010525" cy="7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3925" y="540650"/>
            <a:ext cx="1475125" cy="79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50175"/>
            <a:ext cx="8839204" cy="421243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7" name="Google Shape;13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9950" y="261100"/>
            <a:ext cx="1475125" cy="79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668852">
            <a:off x="2269701" y="1335624"/>
            <a:ext cx="2010525" cy="78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7"/>
          <p:cNvSpPr txBox="1"/>
          <p:nvPr/>
        </p:nvSpPr>
        <p:spPr>
          <a:xfrm>
            <a:off x="3686975" y="2580550"/>
            <a:ext cx="30012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If you’re using the student credit, it might look like this.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504517">
            <a:off x="4928520" y="1551790"/>
            <a:ext cx="1173178" cy="45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7625" y="956950"/>
            <a:ext cx="825250" cy="44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</a:t>
            </a:r>
            <a:endParaRPr/>
          </a:p>
        </p:txBody>
      </p:sp>
      <p:sp>
        <p:nvSpPr>
          <p:cNvPr id="155" name="Google Shape;155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Now, we will name and configure your project.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 project has the following fields: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000000"/>
                </a:solidFill>
              </a:rPr>
              <a:t>Name:</a:t>
            </a:r>
            <a:r>
              <a:rPr lang="en">
                <a:solidFill>
                  <a:srgbClr val="000000"/>
                </a:solidFill>
              </a:rPr>
              <a:t> the name of your project.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000000"/>
                </a:solidFill>
              </a:rPr>
              <a:t>Organization:</a:t>
            </a:r>
            <a:r>
              <a:rPr lang="en">
                <a:solidFill>
                  <a:srgbClr val="000000"/>
                </a:solidFill>
              </a:rPr>
              <a:t> the organization your project is under, which tells GCP how to organize billing. This will be 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umich.edu</a:t>
            </a:r>
            <a:r>
              <a:rPr lang="en">
                <a:solidFill>
                  <a:srgbClr val="000000"/>
                </a:solidFill>
              </a:rPr>
              <a:t> if using the student credit.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000000"/>
                </a:solidFill>
              </a:rPr>
              <a:t>Parent resource: </a:t>
            </a:r>
            <a:r>
              <a:rPr lang="en">
                <a:solidFill>
                  <a:srgbClr val="000000"/>
                </a:solidFill>
              </a:rPr>
              <a:t>which billing resource to actual send invoices to.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95750"/>
            <a:ext cx="8839204" cy="415200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61" name="Google Shape;161;p31"/>
          <p:cNvSpPr txBox="1"/>
          <p:nvPr/>
        </p:nvSpPr>
        <p:spPr>
          <a:xfrm>
            <a:off x="5335525" y="1085875"/>
            <a:ext cx="16653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Project name.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62" name="Google Shape;16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58">
            <a:off x="3782150" y="1108294"/>
            <a:ext cx="1072925" cy="41686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1"/>
          <p:cNvSpPr/>
          <p:nvPr/>
        </p:nvSpPr>
        <p:spPr>
          <a:xfrm>
            <a:off x="152400" y="1187275"/>
            <a:ext cx="3287700" cy="360300"/>
          </a:xfrm>
          <a:prstGeom prst="frame">
            <a:avLst>
              <a:gd fmla="val 10642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95750"/>
            <a:ext cx="8839204" cy="415200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69" name="Google Shape;169;p32"/>
          <p:cNvSpPr txBox="1"/>
          <p:nvPr/>
        </p:nvSpPr>
        <p:spPr>
          <a:xfrm>
            <a:off x="5192625" y="1551738"/>
            <a:ext cx="33909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Organization</a:t>
            </a:r>
            <a:r>
              <a:rPr lang="en" sz="1800">
                <a:solidFill>
                  <a:schemeClr val="dk1"/>
                </a:solidFill>
              </a:rPr>
              <a:t>. Should be </a:t>
            </a:r>
            <a:r>
              <a:rPr b="1" lang="en" sz="1800" u="sng">
                <a:solidFill>
                  <a:schemeClr val="dk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umich.edu</a:t>
            </a:r>
            <a:r>
              <a:rPr lang="en" sz="1800">
                <a:solidFill>
                  <a:schemeClr val="dk1"/>
                </a:solidFill>
              </a:rPr>
              <a:t> if on </a:t>
            </a:r>
            <a:r>
              <a:rPr lang="en" sz="1800">
                <a:solidFill>
                  <a:schemeClr val="dk1"/>
                </a:solidFill>
              </a:rPr>
              <a:t>student</a:t>
            </a:r>
            <a:r>
              <a:rPr lang="en" sz="1800">
                <a:solidFill>
                  <a:schemeClr val="dk1"/>
                </a:solidFill>
              </a:rPr>
              <a:t> credit.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70" name="Google Shape;17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58">
            <a:off x="3760175" y="1712769"/>
            <a:ext cx="1072925" cy="41686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2"/>
          <p:cNvSpPr/>
          <p:nvPr/>
        </p:nvSpPr>
        <p:spPr>
          <a:xfrm>
            <a:off x="152400" y="1741038"/>
            <a:ext cx="3287700" cy="360300"/>
          </a:xfrm>
          <a:prstGeom prst="frame">
            <a:avLst>
              <a:gd fmla="val 10642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95750"/>
            <a:ext cx="8839204" cy="415200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77" name="Google Shape;17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6550" y="2195625"/>
            <a:ext cx="825250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54">
            <a:off x="3892071" y="2115940"/>
            <a:ext cx="1173177" cy="4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3"/>
          <p:cNvSpPr txBox="1"/>
          <p:nvPr/>
        </p:nvSpPr>
        <p:spPr>
          <a:xfrm>
            <a:off x="5291550" y="1835938"/>
            <a:ext cx="27534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Now we set the resource </a:t>
            </a:r>
            <a:r>
              <a:rPr lang="en" sz="1800">
                <a:solidFill>
                  <a:schemeClr val="dk1"/>
                </a:solidFill>
              </a:rPr>
              <a:t>within</a:t>
            </a:r>
            <a:r>
              <a:rPr lang="en" sz="1800">
                <a:solidFill>
                  <a:schemeClr val="dk1"/>
                </a:solidFill>
              </a:rPr>
              <a:t> the organization (for student credit).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19488"/>
            <a:ext cx="8839204" cy="410453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5" name="Google Shape;18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6600" y="1565800"/>
            <a:ext cx="825250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504517">
            <a:off x="1485520" y="2112940"/>
            <a:ext cx="1173178" cy="4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4"/>
          <p:cNvSpPr txBox="1"/>
          <p:nvPr/>
        </p:nvSpPr>
        <p:spPr>
          <a:xfrm>
            <a:off x="411800" y="2901425"/>
            <a:ext cx="40062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It will be </a:t>
            </a:r>
            <a:r>
              <a:rPr b="1" lang="en" sz="1800">
                <a:solidFill>
                  <a:schemeClr val="dk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umich.edu</a:t>
            </a:r>
            <a:r>
              <a:rPr b="1" lang="en" sz="1800">
                <a:solidFill>
                  <a:schemeClr val="dk1"/>
                </a:solidFill>
              </a:rPr>
              <a:t> &gt; self-created</a:t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78488"/>
            <a:ext cx="8839204" cy="418653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93" name="Google Shape;193;p35"/>
          <p:cNvSpPr txBox="1"/>
          <p:nvPr/>
        </p:nvSpPr>
        <p:spPr>
          <a:xfrm>
            <a:off x="3027500" y="2912425"/>
            <a:ext cx="3171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This is the final configuration for a student credit project.</a:t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6"/>
          <p:cNvSpPr txBox="1"/>
          <p:nvPr/>
        </p:nvSpPr>
        <p:spPr>
          <a:xfrm>
            <a:off x="4060650" y="1855200"/>
            <a:ext cx="40392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Alternatively, if you’re on the free credit, you don’t need to worry about organization or resource for now.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675" y="3006600"/>
            <a:ext cx="582500" cy="51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7"/>
          <p:cNvSpPr txBox="1"/>
          <p:nvPr/>
        </p:nvSpPr>
        <p:spPr>
          <a:xfrm>
            <a:off x="1554850" y="3459800"/>
            <a:ext cx="34569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Hit </a:t>
            </a:r>
            <a:r>
              <a:rPr b="1" i="1" lang="en" sz="1800">
                <a:solidFill>
                  <a:schemeClr val="dk1"/>
                </a:solidFill>
              </a:rPr>
              <a:t>Create</a:t>
            </a:r>
            <a:r>
              <a:rPr lang="en" sz="1800">
                <a:solidFill>
                  <a:schemeClr val="dk1"/>
                </a:solidFill>
              </a:rPr>
              <a:t> to make the project.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409287">
            <a:off x="2422069" y="976116"/>
            <a:ext cx="1173178" cy="4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3950" y="390900"/>
            <a:ext cx="1225000" cy="51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8"/>
          <p:cNvSpPr txBox="1"/>
          <p:nvPr/>
        </p:nvSpPr>
        <p:spPr>
          <a:xfrm>
            <a:off x="2598950" y="1688900"/>
            <a:ext cx="30012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This is your current project;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make sure it’s the right one.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217" name="Google Shape;217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Redeeming credits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Logging into GCP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CC0000"/>
                </a:solidFill>
              </a:rPr>
              <a:t>Creating a Virtual Machine instance in Compute Engine</a:t>
            </a:r>
            <a:endParaRPr b="1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Adding SSH Keys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Installing dependencies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Running your </a:t>
            </a:r>
            <a:r>
              <a:rPr lang="en">
                <a:solidFill>
                  <a:srgbClr val="000000"/>
                </a:solidFill>
              </a:rPr>
              <a:t>LinuxGetSsl</a:t>
            </a:r>
            <a:r>
              <a:rPr lang="en">
                <a:solidFill>
                  <a:srgbClr val="000000"/>
                </a:solidFill>
              </a:rPr>
              <a:t> application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Stopping / Suspending / Starting / Deleting instances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</a:t>
            </a:r>
            <a:endParaRPr/>
          </a:p>
        </p:txBody>
      </p:sp>
      <p:sp>
        <p:nvSpPr>
          <p:cNvPr id="223" name="Google Shape;223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Let’s create our </a:t>
            </a:r>
            <a:r>
              <a:rPr lang="en">
                <a:solidFill>
                  <a:schemeClr val="dk1"/>
                </a:solidFill>
              </a:rPr>
              <a:t>first</a:t>
            </a:r>
            <a:r>
              <a:rPr lang="en">
                <a:solidFill>
                  <a:schemeClr val="dk1"/>
                </a:solidFill>
              </a:rPr>
              <a:t> Virtual Machine (VM) instance.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VMs are created through the GCP </a:t>
            </a:r>
            <a:r>
              <a:rPr i="1" lang="en">
                <a:solidFill>
                  <a:srgbClr val="000000"/>
                </a:solidFill>
              </a:rPr>
              <a:t>Compute Engine</a:t>
            </a:r>
            <a:r>
              <a:rPr lang="en">
                <a:solidFill>
                  <a:srgbClr val="000000"/>
                </a:solidFill>
              </a:rPr>
              <a:t> service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They are the most basic computing / server units for GCP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>
                <a:solidFill>
                  <a:srgbClr val="000000"/>
                </a:solidFill>
              </a:rPr>
              <a:t>Equivalent to AWS EC2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</a:t>
            </a:r>
            <a:endParaRPr/>
          </a:p>
        </p:txBody>
      </p:sp>
      <p:sp>
        <p:nvSpPr>
          <p:cNvPr id="229" name="Google Shape;229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steps to make one are as follows: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Activate Compute Engine (if it’s your first time)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Create an instance – specify vCPUs, RAM, OS, and storage type &amp; amount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</a:t>
            </a:r>
            <a:endParaRPr/>
          </a:p>
        </p:txBody>
      </p:sp>
      <p:sp>
        <p:nvSpPr>
          <p:cNvPr id="235" name="Google Shape;235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steps to make one are as follows: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b="1" lang="en">
                <a:solidFill>
                  <a:srgbClr val="CC0000"/>
                </a:solidFill>
              </a:rPr>
              <a:t>Activate Compute Engine (if it’s your first time)</a:t>
            </a:r>
            <a:endParaRPr b="1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Create an instance – specify vCPUs, RAM, OS, and storage type &amp; amount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409287">
            <a:off x="644094" y="834066"/>
            <a:ext cx="1173178" cy="4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025" y="424100"/>
            <a:ext cx="521750" cy="44367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3"/>
          <p:cNvSpPr txBox="1"/>
          <p:nvPr/>
        </p:nvSpPr>
        <p:spPr>
          <a:xfrm>
            <a:off x="1273000" y="1526375"/>
            <a:ext cx="25881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Open the sidebar here.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399954">
            <a:off x="466721" y="2584741"/>
            <a:ext cx="1173177" cy="4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150" y="3464725"/>
            <a:ext cx="1718126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4275" y="1126875"/>
            <a:ext cx="869350" cy="30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56">
            <a:off x="2817576" y="1040881"/>
            <a:ext cx="1015549" cy="394563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4"/>
          <p:cNvSpPr txBox="1"/>
          <p:nvPr/>
        </p:nvSpPr>
        <p:spPr>
          <a:xfrm>
            <a:off x="4572000" y="2202300"/>
            <a:ext cx="33384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Hover over </a:t>
            </a:r>
            <a:r>
              <a:rPr b="1" i="1" lang="en" sz="1800">
                <a:solidFill>
                  <a:schemeClr val="dk1"/>
                </a:solidFill>
              </a:rPr>
              <a:t>Compute Engine</a:t>
            </a:r>
            <a:r>
              <a:rPr lang="en" sz="1800">
                <a:solidFill>
                  <a:schemeClr val="dk1"/>
                </a:solidFill>
              </a:rPr>
              <a:t>, then click on </a:t>
            </a:r>
            <a:r>
              <a:rPr b="1" i="1" lang="en" sz="1800">
                <a:solidFill>
                  <a:schemeClr val="dk1"/>
                </a:solidFill>
              </a:rPr>
              <a:t>VM instances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4925" y="1813825"/>
            <a:ext cx="747325" cy="5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62">
            <a:off x="2185096" y="1813841"/>
            <a:ext cx="1173177" cy="45579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45"/>
          <p:cNvSpPr txBox="1"/>
          <p:nvPr/>
        </p:nvSpPr>
        <p:spPr>
          <a:xfrm>
            <a:off x="3653025" y="1672275"/>
            <a:ext cx="37587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</a:t>
            </a:r>
            <a:r>
              <a:rPr b="1" i="1" lang="en" sz="1800">
                <a:solidFill>
                  <a:schemeClr val="dk1"/>
                </a:solidFill>
              </a:rPr>
              <a:t>Enable</a:t>
            </a:r>
            <a:r>
              <a:rPr lang="en" sz="1800">
                <a:solidFill>
                  <a:schemeClr val="dk1"/>
                </a:solidFill>
              </a:rPr>
              <a:t>, and then wait for it to load. It may take a minute to finish.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59" name="Google Shape;259;p45"/>
          <p:cNvSpPr txBox="1"/>
          <p:nvPr/>
        </p:nvSpPr>
        <p:spPr>
          <a:xfrm>
            <a:off x="3653025" y="703675"/>
            <a:ext cx="37587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If this is your first time for this project, you will see this screen.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4925" y="1813825"/>
            <a:ext cx="747325" cy="5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62">
            <a:off x="2185096" y="1813841"/>
            <a:ext cx="1173177" cy="45579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6"/>
          <p:cNvSpPr txBox="1"/>
          <p:nvPr/>
        </p:nvSpPr>
        <p:spPr>
          <a:xfrm>
            <a:off x="3653025" y="1672275"/>
            <a:ext cx="37587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</a:t>
            </a:r>
            <a:r>
              <a:rPr b="1" i="1" lang="en" sz="1800">
                <a:solidFill>
                  <a:schemeClr val="dk1"/>
                </a:solidFill>
              </a:rPr>
              <a:t>Enable</a:t>
            </a:r>
            <a:r>
              <a:rPr lang="en" sz="1800">
                <a:solidFill>
                  <a:schemeClr val="dk1"/>
                </a:solidFill>
              </a:rPr>
              <a:t>, and then wait for it to load. It may take a minute to finish.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67" name="Google Shape;267;p46"/>
          <p:cNvSpPr txBox="1"/>
          <p:nvPr/>
        </p:nvSpPr>
        <p:spPr>
          <a:xfrm>
            <a:off x="4475825" y="3055600"/>
            <a:ext cx="34701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might need to reload the page after a minute or two.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68" name="Google Shape;268;p46"/>
          <p:cNvSpPr txBox="1"/>
          <p:nvPr/>
        </p:nvSpPr>
        <p:spPr>
          <a:xfrm>
            <a:off x="3653025" y="703675"/>
            <a:ext cx="37587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If this is your first time for this project, you will see this screen.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7"/>
          <p:cNvSpPr txBox="1"/>
          <p:nvPr/>
        </p:nvSpPr>
        <p:spPr>
          <a:xfrm>
            <a:off x="3297125" y="3055600"/>
            <a:ext cx="50445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After waiting (and perhaps reloading and going back to </a:t>
            </a:r>
            <a:r>
              <a:rPr b="1" i="1" lang="en" sz="1800">
                <a:solidFill>
                  <a:schemeClr val="dk1"/>
                </a:solidFill>
              </a:rPr>
              <a:t>Compute Engine &gt;</a:t>
            </a:r>
            <a:r>
              <a:rPr lang="en" sz="1800">
                <a:solidFill>
                  <a:schemeClr val="dk1"/>
                </a:solidFill>
              </a:rPr>
              <a:t> </a:t>
            </a:r>
            <a:r>
              <a:rPr b="1" i="1" lang="en" sz="1800">
                <a:solidFill>
                  <a:schemeClr val="dk1"/>
                </a:solidFill>
              </a:rPr>
              <a:t>VM Instances</a:t>
            </a:r>
            <a:r>
              <a:rPr lang="en" sz="1800">
                <a:solidFill>
                  <a:schemeClr val="dk1"/>
                </a:solidFill>
              </a:rPr>
              <a:t>), you will see this screen.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</a:t>
            </a:r>
            <a:endParaRPr/>
          </a:p>
        </p:txBody>
      </p:sp>
      <p:sp>
        <p:nvSpPr>
          <p:cNvPr id="279" name="Google Shape;279;p48"/>
          <p:cNvSpPr txBox="1"/>
          <p:nvPr>
            <p:ph idx="1" type="body"/>
          </p:nvPr>
        </p:nvSpPr>
        <p:spPr>
          <a:xfrm>
            <a:off x="311700" y="1152475"/>
            <a:ext cx="8739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 steps to make one are as follows: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Activate Compute Engine (if it’s your first time)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b="1" lang="en">
                <a:solidFill>
                  <a:srgbClr val="CC0000"/>
                </a:solidFill>
              </a:rPr>
              <a:t>Create an instance – specify vCPUs, RAM, OS, and storage type &amp; amount</a:t>
            </a:r>
            <a:endParaRPr b="1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</a:t>
            </a:r>
            <a:endParaRPr/>
          </a:p>
        </p:txBody>
      </p:sp>
      <p:sp>
        <p:nvSpPr>
          <p:cNvPr id="285" name="Google Shape;285;p49"/>
          <p:cNvSpPr txBox="1"/>
          <p:nvPr>
            <p:ph idx="1" type="body"/>
          </p:nvPr>
        </p:nvSpPr>
        <p:spPr>
          <a:xfrm>
            <a:off x="311700" y="1152475"/>
            <a:ext cx="7623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Now that the </a:t>
            </a:r>
            <a:r>
              <a:rPr i="1" lang="en">
                <a:solidFill>
                  <a:srgbClr val="000000"/>
                </a:solidFill>
              </a:rPr>
              <a:t>Compute Engine</a:t>
            </a:r>
            <a:r>
              <a:rPr lang="en">
                <a:solidFill>
                  <a:srgbClr val="000000"/>
                </a:solidFill>
              </a:rPr>
              <a:t> API has been enabled, we can create our first VM instance!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 can specify: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Class of CPUs/hardware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Number of vCPUs and amount of memory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OS distribution and version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Storage type and amount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Networking and firewalls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IO interfaces, GPUs, etc.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875" y="684625"/>
            <a:ext cx="1496699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44">
            <a:off x="2820451" y="1438781"/>
            <a:ext cx="1015549" cy="394563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50"/>
          <p:cNvSpPr txBox="1"/>
          <p:nvPr/>
        </p:nvSpPr>
        <p:spPr>
          <a:xfrm>
            <a:off x="2140950" y="2416850"/>
            <a:ext cx="24951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</a:t>
            </a:r>
            <a:r>
              <a:rPr i="1" lang="en" sz="1800">
                <a:solidFill>
                  <a:schemeClr val="dk1"/>
                </a:solidFill>
              </a:rPr>
              <a:t>Create instance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1"/>
          <p:cNvSpPr txBox="1"/>
          <p:nvPr/>
        </p:nvSpPr>
        <p:spPr>
          <a:xfrm>
            <a:off x="4882500" y="3711550"/>
            <a:ext cx="24951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will get this menu.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</a:t>
            </a:r>
            <a:endParaRPr/>
          </a:p>
        </p:txBody>
      </p:sp>
      <p:sp>
        <p:nvSpPr>
          <p:cNvPr id="303" name="Google Shape;303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On this menu, we will be able to: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Name our instance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Set its region and zone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Select the series of machine and its hardware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Choose our OS and storage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</a:t>
            </a:r>
            <a:endParaRPr/>
          </a:p>
        </p:txBody>
      </p:sp>
      <p:sp>
        <p:nvSpPr>
          <p:cNvPr id="309" name="Google Shape;309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On this menu, we will be able to: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CC0000"/>
                </a:solidFill>
              </a:rPr>
              <a:t>Name our instance</a:t>
            </a:r>
            <a:endParaRPr b="1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Set its region and zone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Select the series of machine and its hardware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Choose our OS and storage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91388" y="1252900"/>
            <a:ext cx="1893225" cy="56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38">
            <a:off x="1851421" y="2343841"/>
            <a:ext cx="1173177" cy="45579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4"/>
          <p:cNvSpPr txBox="1"/>
          <p:nvPr/>
        </p:nvSpPr>
        <p:spPr>
          <a:xfrm>
            <a:off x="840350" y="3322750"/>
            <a:ext cx="50724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can set a name for the instance here.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can just use the default name for the demo.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</a:t>
            </a:r>
            <a:endParaRPr/>
          </a:p>
        </p:txBody>
      </p:sp>
      <p:sp>
        <p:nvSpPr>
          <p:cNvPr id="322" name="Google Shape;322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this menu, we will be able to: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-"/>
            </a:pPr>
            <a:r>
              <a:rPr lang="en">
                <a:solidFill>
                  <a:srgbClr val="B7B7B7"/>
                </a:solidFill>
              </a:rPr>
              <a:t>Name our instance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CC0000"/>
                </a:solidFill>
              </a:rPr>
              <a:t>Set its region and zone (i.e., which datacenter it’s located in)</a:t>
            </a:r>
            <a:endParaRPr b="1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Select the series of machine and its hardware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Choose our OS and storage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9650" y="1607825"/>
            <a:ext cx="1496699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38">
            <a:off x="1851408" y="2495241"/>
            <a:ext cx="1173177" cy="455799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56"/>
          <p:cNvSpPr txBox="1"/>
          <p:nvPr/>
        </p:nvSpPr>
        <p:spPr>
          <a:xfrm>
            <a:off x="840350" y="3394775"/>
            <a:ext cx="44790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can select a region here. Just use the default (e.g., </a:t>
            </a: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us-central1</a:t>
            </a:r>
            <a:r>
              <a:rPr lang="en" sz="1800">
                <a:solidFill>
                  <a:schemeClr val="dk1"/>
                </a:solidFill>
              </a:rPr>
              <a:t>, as it’s the closest to us, and not too crowded).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3650" y="1585850"/>
            <a:ext cx="1496699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38">
            <a:off x="3928583" y="2484253"/>
            <a:ext cx="1173177" cy="45579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57"/>
          <p:cNvSpPr txBox="1"/>
          <p:nvPr/>
        </p:nvSpPr>
        <p:spPr>
          <a:xfrm>
            <a:off x="2730700" y="3394800"/>
            <a:ext cx="39954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can keep </a:t>
            </a:r>
            <a:r>
              <a:rPr b="1" lang="en" sz="1800">
                <a:solidFill>
                  <a:schemeClr val="dk1"/>
                </a:solidFill>
              </a:rPr>
              <a:t>Zone</a:t>
            </a:r>
            <a:r>
              <a:rPr lang="en" sz="1800">
                <a:solidFill>
                  <a:schemeClr val="dk1"/>
                </a:solidFill>
              </a:rPr>
              <a:t> as “Any” for now.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</a:t>
            </a:r>
            <a:endParaRPr/>
          </a:p>
        </p:txBody>
      </p:sp>
      <p:sp>
        <p:nvSpPr>
          <p:cNvPr id="342" name="Google Shape;342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this menu, we will be able to: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-"/>
            </a:pPr>
            <a:r>
              <a:rPr lang="en">
                <a:solidFill>
                  <a:srgbClr val="B7B7B7"/>
                </a:solidFill>
              </a:rPr>
              <a:t>Name our instance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-"/>
            </a:pPr>
            <a:r>
              <a:rPr lang="en">
                <a:solidFill>
                  <a:srgbClr val="B7B7B7"/>
                </a:solidFill>
              </a:rPr>
              <a:t>Set its region and zone (i.e., which datacenter it’s located in)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CC0000"/>
                </a:solidFill>
              </a:rPr>
              <a:t>Select the series of machine and its hardware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Choose our OS and storage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9"/>
          <p:cNvSpPr txBox="1"/>
          <p:nvPr/>
        </p:nvSpPr>
        <p:spPr>
          <a:xfrm>
            <a:off x="1566100" y="1444225"/>
            <a:ext cx="20826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Series of machine.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348" name="Google Shape;348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399956">
            <a:off x="1867226" y="2462394"/>
            <a:ext cx="1015549" cy="39456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59"/>
          <p:cNvSpPr/>
          <p:nvPr/>
        </p:nvSpPr>
        <p:spPr>
          <a:xfrm>
            <a:off x="1637575" y="3347475"/>
            <a:ext cx="4901700" cy="1367400"/>
          </a:xfrm>
          <a:prstGeom prst="frame">
            <a:avLst>
              <a:gd fmla="val 4821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 (Series)</a:t>
            </a:r>
            <a:endParaRPr/>
          </a:p>
        </p:txBody>
      </p:sp>
      <p:sp>
        <p:nvSpPr>
          <p:cNvPr id="355" name="Google Shape;355;p60"/>
          <p:cNvSpPr txBox="1"/>
          <p:nvPr>
            <p:ph idx="1" type="body"/>
          </p:nvPr>
        </p:nvSpPr>
        <p:spPr>
          <a:xfrm>
            <a:off x="311700" y="101772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Machine series are categorized groupings of VM presets designed for particular workloads. They have different CPU hardware, different ranges for vCPU counts and memory, and different storage options.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 </a:t>
            </a:r>
            <a:r>
              <a:rPr lang="en">
                <a:solidFill>
                  <a:srgbClr val="000000"/>
                </a:solidFill>
              </a:rPr>
              <a:t>example</a:t>
            </a:r>
            <a:r>
              <a:rPr lang="en">
                <a:solidFill>
                  <a:srgbClr val="000000"/>
                </a:solidFill>
              </a:rPr>
              <a:t>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General Purpose: N4, N2, N2D, E2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>
                <a:solidFill>
                  <a:srgbClr val="000000"/>
                </a:solidFill>
              </a:rPr>
              <a:t>Everyday workloads like web servers, dev environments, etc.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Compute Optimized: C2, C3, C4, H3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>
                <a:solidFill>
                  <a:srgbClr val="000000"/>
                </a:solidFill>
              </a:rPr>
              <a:t>High performance computing; high clock speeds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Memory Optimized: M1, M2, M3, M4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>
                <a:solidFill>
                  <a:srgbClr val="000000"/>
                </a:solidFill>
              </a:rPr>
              <a:t>Suited for large, in-memory databases; high memory to vCPU ratio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Accelerator Optimized: G2, A2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>
                <a:solidFill>
                  <a:srgbClr val="000000"/>
                </a:solidFill>
              </a:rPr>
              <a:t>GPUs for deep learning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 (Series)</a:t>
            </a:r>
            <a:endParaRPr/>
          </a:p>
        </p:txBody>
      </p:sp>
      <p:sp>
        <p:nvSpPr>
          <p:cNvPr id="361" name="Google Shape;361;p61"/>
          <p:cNvSpPr txBox="1"/>
          <p:nvPr>
            <p:ph idx="1" type="body"/>
          </p:nvPr>
        </p:nvSpPr>
        <p:spPr>
          <a:xfrm>
            <a:off x="311700" y="101772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 only need something cheap for this tutorial, so let’s choose the E2 (General Purpose) VM class.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Beyond the series, we can also choose the </a:t>
            </a:r>
            <a:r>
              <a:rPr i="1" lang="en">
                <a:solidFill>
                  <a:srgbClr val="000000"/>
                </a:solidFill>
              </a:rPr>
              <a:t>type</a:t>
            </a:r>
            <a:r>
              <a:rPr lang="en">
                <a:solidFill>
                  <a:srgbClr val="000000"/>
                </a:solidFill>
              </a:rPr>
              <a:t> of machine. I.e., configure the exact number of vCPUs and memory.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 can choose between a number of presets, or select custom values ourselves. Let’s use a simple preset.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62"/>
          <p:cNvSpPr txBox="1"/>
          <p:nvPr/>
        </p:nvSpPr>
        <p:spPr>
          <a:xfrm>
            <a:off x="4951125" y="993600"/>
            <a:ext cx="35115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Scroll down to see all the series.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3"/>
          <p:cNvSpPr txBox="1"/>
          <p:nvPr/>
        </p:nvSpPr>
        <p:spPr>
          <a:xfrm>
            <a:off x="4951125" y="993600"/>
            <a:ext cx="35115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Scroll down to see all the series.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372" name="Google Shape;372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4125" y="2872175"/>
            <a:ext cx="675650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56">
            <a:off x="2809698" y="2896731"/>
            <a:ext cx="1015552" cy="394563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63"/>
          <p:cNvSpPr txBox="1"/>
          <p:nvPr/>
        </p:nvSpPr>
        <p:spPr>
          <a:xfrm>
            <a:off x="4297225" y="2863175"/>
            <a:ext cx="22092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We want series E2.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54252">
            <a:off x="4603849" y="3522932"/>
            <a:ext cx="1015550" cy="394562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64"/>
          <p:cNvSpPr txBox="1"/>
          <p:nvPr/>
        </p:nvSpPr>
        <p:spPr>
          <a:xfrm>
            <a:off x="5708025" y="3627275"/>
            <a:ext cx="24951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here to </a:t>
            </a:r>
            <a:r>
              <a:rPr lang="en" sz="1800">
                <a:solidFill>
                  <a:schemeClr val="dk1"/>
                </a:solidFill>
              </a:rPr>
              <a:t>choose</a:t>
            </a:r>
            <a:r>
              <a:rPr lang="en" sz="1800">
                <a:solidFill>
                  <a:schemeClr val="dk1"/>
                </a:solidFill>
              </a:rPr>
              <a:t> a vCPU/RAM preset.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381" name="Google Shape;381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4125" y="1091725"/>
            <a:ext cx="675650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56">
            <a:off x="2809698" y="1116281"/>
            <a:ext cx="1015552" cy="394563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64"/>
          <p:cNvSpPr txBox="1"/>
          <p:nvPr/>
        </p:nvSpPr>
        <p:spPr>
          <a:xfrm>
            <a:off x="4297225" y="1082725"/>
            <a:ext cx="22092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We want series E2.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384" name="Google Shape;384;p64"/>
          <p:cNvSpPr/>
          <p:nvPr/>
        </p:nvSpPr>
        <p:spPr>
          <a:xfrm>
            <a:off x="1736475" y="2906400"/>
            <a:ext cx="4517100" cy="394500"/>
          </a:xfrm>
          <a:prstGeom prst="frame">
            <a:avLst>
              <a:gd fmla="val 4821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1050" y="1883025"/>
            <a:ext cx="675650" cy="443675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66"/>
          <p:cNvSpPr/>
          <p:nvPr/>
        </p:nvSpPr>
        <p:spPr>
          <a:xfrm>
            <a:off x="3934550" y="1752425"/>
            <a:ext cx="1461600" cy="394500"/>
          </a:xfrm>
          <a:prstGeom prst="frame">
            <a:avLst>
              <a:gd fmla="val 4821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66"/>
          <p:cNvSpPr txBox="1"/>
          <p:nvPr/>
        </p:nvSpPr>
        <p:spPr>
          <a:xfrm>
            <a:off x="1951050" y="3346750"/>
            <a:ext cx="40446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Select </a:t>
            </a:r>
            <a:r>
              <a:rPr b="1" i="1" lang="en" sz="1800">
                <a:solidFill>
                  <a:schemeClr val="dk1"/>
                </a:solidFill>
              </a:rPr>
              <a:t>Standard &gt; </a:t>
            </a:r>
            <a:r>
              <a:rPr b="1" i="1" lang="en" sz="18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e2-standard-2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396" name="Google Shape;396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399955">
            <a:off x="1887140" y="1194628"/>
            <a:ext cx="803474" cy="312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399955">
            <a:off x="4263615" y="1116228"/>
            <a:ext cx="803474" cy="312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7"/>
          <p:cNvSpPr/>
          <p:nvPr/>
        </p:nvSpPr>
        <p:spPr>
          <a:xfrm>
            <a:off x="1857375" y="2939400"/>
            <a:ext cx="4319100" cy="394500"/>
          </a:xfrm>
          <a:prstGeom prst="frame">
            <a:avLst>
              <a:gd fmla="val 4821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67"/>
          <p:cNvSpPr txBox="1"/>
          <p:nvPr/>
        </p:nvSpPr>
        <p:spPr>
          <a:xfrm>
            <a:off x="2379300" y="4138050"/>
            <a:ext cx="3039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Current configuration.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We want </a:t>
            </a: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e2-standard-2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404" name="Google Shape;404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48">
            <a:off x="3616752" y="3626394"/>
            <a:ext cx="564099" cy="219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9950" y="827875"/>
            <a:ext cx="2185900" cy="14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68"/>
          <p:cNvSpPr txBox="1"/>
          <p:nvPr/>
        </p:nvSpPr>
        <p:spPr>
          <a:xfrm>
            <a:off x="901200" y="1175425"/>
            <a:ext cx="36708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can see the (estimated) billing cost for your machine type here.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411" name="Google Shape;411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44">
            <a:off x="4763200" y="1347596"/>
            <a:ext cx="1015549" cy="394562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68"/>
          <p:cNvSpPr txBox="1"/>
          <p:nvPr/>
        </p:nvSpPr>
        <p:spPr>
          <a:xfrm>
            <a:off x="1384650" y="2158350"/>
            <a:ext cx="27039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Both hourly and monthly.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9"/>
          <p:cNvSpPr txBox="1"/>
          <p:nvPr/>
        </p:nvSpPr>
        <p:spPr>
          <a:xfrm>
            <a:off x="1494600" y="1783650"/>
            <a:ext cx="30339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can see</a:t>
            </a:r>
            <a:r>
              <a:rPr lang="en" sz="1800">
                <a:solidFill>
                  <a:schemeClr val="dk1"/>
                </a:solidFill>
              </a:rPr>
              <a:t> an itemized breakdown below.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418" name="Google Shape;418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4">
            <a:off x="4817550" y="1955808"/>
            <a:ext cx="1015549" cy="394562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69"/>
          <p:cNvSpPr/>
          <p:nvPr/>
        </p:nvSpPr>
        <p:spPr>
          <a:xfrm>
            <a:off x="6429375" y="1837050"/>
            <a:ext cx="2109900" cy="1405200"/>
          </a:xfrm>
          <a:prstGeom prst="frame">
            <a:avLst>
              <a:gd fmla="val 2244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 (Type)</a:t>
            </a:r>
            <a:endParaRPr/>
          </a:p>
        </p:txBody>
      </p:sp>
      <p:sp>
        <p:nvSpPr>
          <p:cNvPr id="425" name="Google Shape;425;p70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In the above example, I showed</a:t>
            </a:r>
            <a:r>
              <a:rPr lang="en">
                <a:solidFill>
                  <a:srgbClr val="000000"/>
                </a:solidFill>
              </a:rPr>
              <a:t>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000000"/>
                </a:solidFill>
              </a:rPr>
              <a:t>e2-standard-2 (2 vCPU, 1 core, 8 GB memory)</a:t>
            </a:r>
            <a:r>
              <a:rPr lang="en">
                <a:solidFill>
                  <a:srgbClr val="000000"/>
                </a:solidFill>
              </a:rPr>
              <a:t>, for $49.92 / month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Consider another machine configuration: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000000"/>
                </a:solidFill>
              </a:rPr>
              <a:t>n2-standard-16 (16 vCPU, 8 cores, 64 GB memory)</a:t>
            </a:r>
            <a:r>
              <a:rPr lang="en">
                <a:solidFill>
                  <a:srgbClr val="000000"/>
                </a:solidFill>
              </a:rPr>
              <a:t>, for $567.17 / month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That’s a big difference in price!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You </a:t>
            </a:r>
            <a:r>
              <a:rPr lang="en">
                <a:solidFill>
                  <a:srgbClr val="000000"/>
                </a:solidFill>
              </a:rPr>
              <a:t>have</a:t>
            </a:r>
            <a:r>
              <a:rPr lang="en">
                <a:solidFill>
                  <a:srgbClr val="000000"/>
                </a:solidFill>
              </a:rPr>
              <a:t> to choose your machines carefully, balancing cost vs performance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There are other ways to minimize cost, </a:t>
            </a:r>
            <a:r>
              <a:rPr lang="en">
                <a:solidFill>
                  <a:srgbClr val="000000"/>
                </a:solidFill>
              </a:rPr>
              <a:t>which</a:t>
            </a:r>
            <a:r>
              <a:rPr lang="en">
                <a:solidFill>
                  <a:srgbClr val="000000"/>
                </a:solidFill>
              </a:rPr>
              <a:t> we’ll cover later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 now, just select the </a:t>
            </a:r>
            <a:r>
              <a:rPr b="1" lang="en">
                <a:solidFill>
                  <a:srgbClr val="000000"/>
                </a:solidFill>
              </a:rPr>
              <a:t>cheap option</a:t>
            </a:r>
            <a:r>
              <a:rPr lang="en">
                <a:solidFill>
                  <a:srgbClr val="000000"/>
                </a:solidFill>
              </a:rPr>
              <a:t> (e2-standard-2)!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7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</a:t>
            </a:r>
            <a:endParaRPr/>
          </a:p>
        </p:txBody>
      </p:sp>
      <p:sp>
        <p:nvSpPr>
          <p:cNvPr id="431" name="Google Shape;431;p7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this menu, we will be able to: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-"/>
            </a:pPr>
            <a:r>
              <a:rPr lang="en">
                <a:solidFill>
                  <a:srgbClr val="B7B7B7"/>
                </a:solidFill>
              </a:rPr>
              <a:t>Name our instance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-"/>
            </a:pPr>
            <a:r>
              <a:rPr lang="en">
                <a:solidFill>
                  <a:srgbClr val="B7B7B7"/>
                </a:solidFill>
              </a:rPr>
              <a:t>Set its region and zone (i.e., which datacenter it’s located in)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Char char="-"/>
            </a:pPr>
            <a:r>
              <a:rPr lang="en">
                <a:solidFill>
                  <a:srgbClr val="B7B7B7"/>
                </a:solidFill>
              </a:rPr>
              <a:t>Select the series of machine and its hardware</a:t>
            </a:r>
            <a:endParaRPr>
              <a:solidFill>
                <a:srgbClr val="B7B7B7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CC0000"/>
                </a:solidFill>
              </a:rPr>
              <a:t>Choose our OS and storage</a:t>
            </a:r>
            <a:endParaRPr b="1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 (OS / Storage)</a:t>
            </a:r>
            <a:endParaRPr/>
          </a:p>
        </p:txBody>
      </p:sp>
      <p:sp>
        <p:nvSpPr>
          <p:cNvPr id="437" name="Google Shape;437;p72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selected the compute resources—CPU and RAM—for our VM instance.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Now, we need to </a:t>
            </a:r>
            <a:r>
              <a:rPr lang="en">
                <a:solidFill>
                  <a:srgbClr val="000000"/>
                </a:solidFill>
              </a:rPr>
              <a:t>specify</a:t>
            </a:r>
            <a:r>
              <a:rPr lang="en">
                <a:solidFill>
                  <a:srgbClr val="000000"/>
                </a:solidFill>
              </a:rPr>
              <a:t> the OS and storage type / amount we desire.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GCP supports a number of preset OS images, and it is even possible to use your own custom baked image (more on that in a later guide).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622129">
            <a:off x="2026100" y="1506145"/>
            <a:ext cx="1015550" cy="394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3800" y="1317475"/>
            <a:ext cx="1406775" cy="91765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73"/>
          <p:cNvSpPr txBox="1"/>
          <p:nvPr/>
        </p:nvSpPr>
        <p:spPr>
          <a:xfrm>
            <a:off x="3175625" y="1406850"/>
            <a:ext cx="27726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on </a:t>
            </a:r>
            <a:r>
              <a:rPr b="1" i="1" lang="en" sz="1800">
                <a:solidFill>
                  <a:schemeClr val="dk1"/>
                </a:solidFill>
              </a:rPr>
              <a:t>OS and storage</a:t>
            </a:r>
            <a:r>
              <a:rPr lang="en" sz="1800">
                <a:solidFill>
                  <a:schemeClr val="dk1"/>
                </a:solidFill>
              </a:rPr>
              <a:t> in the sidebar.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2500" y="2099975"/>
            <a:ext cx="1213951" cy="53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75"/>
          <p:cNvSpPr txBox="1"/>
          <p:nvPr/>
        </p:nvSpPr>
        <p:spPr>
          <a:xfrm>
            <a:off x="4045550" y="1996825"/>
            <a:ext cx="27726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here to change the OS and boot disk type.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455" name="Google Shape;455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56">
            <a:off x="2866875" y="2099970"/>
            <a:ext cx="1015549" cy="394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76"/>
          <p:cNvPicPr preferRelativeResize="0"/>
          <p:nvPr/>
        </p:nvPicPr>
        <p:blipFill rotWithShape="1">
          <a:blip r:embed="rId4">
            <a:alphaModFix/>
          </a:blip>
          <a:srcRect b="0" l="10860" r="50575" t="0"/>
          <a:stretch/>
        </p:blipFill>
        <p:spPr>
          <a:xfrm rot="10800000">
            <a:off x="6078075" y="1533250"/>
            <a:ext cx="271825" cy="664825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76"/>
          <p:cNvSpPr txBox="1"/>
          <p:nvPr/>
        </p:nvSpPr>
        <p:spPr>
          <a:xfrm>
            <a:off x="6427025" y="1634813"/>
            <a:ext cx="18264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OS and version.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77"/>
          <p:cNvSpPr txBox="1"/>
          <p:nvPr/>
        </p:nvSpPr>
        <p:spPr>
          <a:xfrm>
            <a:off x="6473325" y="2063850"/>
            <a:ext cx="2121000" cy="1293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Let’s use Ubuntu for the demo. Scroll down or filter and select it.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467" name="Google Shape;467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838930">
            <a:off x="4691325" y="2196296"/>
            <a:ext cx="1015549" cy="394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63775" y="1901350"/>
            <a:ext cx="764875" cy="33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8"/>
          <p:cNvSpPr txBox="1"/>
          <p:nvPr/>
        </p:nvSpPr>
        <p:spPr>
          <a:xfrm>
            <a:off x="6613850" y="1700750"/>
            <a:ext cx="20904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Leave the version as default.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74" name="Google Shape;474;p78"/>
          <p:cNvSpPr/>
          <p:nvPr/>
        </p:nvSpPr>
        <p:spPr>
          <a:xfrm>
            <a:off x="2989375" y="1845725"/>
            <a:ext cx="2109900" cy="330300"/>
          </a:xfrm>
          <a:prstGeom prst="frame">
            <a:avLst>
              <a:gd fmla="val 10642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5" name="Google Shape;475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47">
            <a:off x="5348788" y="1813596"/>
            <a:ext cx="1015549" cy="394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 (OS / Storage)</a:t>
            </a:r>
            <a:endParaRPr/>
          </a:p>
        </p:txBody>
      </p:sp>
      <p:sp>
        <p:nvSpPr>
          <p:cNvPr id="481" name="Google Shape;481;p79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 now, let’s choose </a:t>
            </a:r>
            <a:r>
              <a:rPr b="1" lang="en">
                <a:solidFill>
                  <a:srgbClr val="000000"/>
                </a:solidFill>
              </a:rPr>
              <a:t>Ubuntu</a:t>
            </a:r>
            <a:r>
              <a:rPr b="1" lang="en">
                <a:solidFill>
                  <a:srgbClr val="000000"/>
                </a:solidFill>
              </a:rPr>
              <a:t>: Ubuntu 25.10 (Minimal)</a:t>
            </a:r>
            <a:r>
              <a:rPr lang="en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next thing to do is to set the (boot disk) storage type and size.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GCP supports a number of disk types; however, the exact types available to you depend on your VM’s class (C2 vs N2 vs G2 vs etc.).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</a:t>
            </a:r>
            <a:r>
              <a:rPr lang="en">
                <a:solidFill>
                  <a:srgbClr val="000000"/>
                </a:solidFill>
              </a:rPr>
              <a:t> will give an overview of the basic ones.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80"/>
          <p:cNvSpPr txBox="1"/>
          <p:nvPr>
            <p:ph idx="1" type="body"/>
          </p:nvPr>
        </p:nvSpPr>
        <p:spPr>
          <a:xfrm>
            <a:off x="311700" y="146850"/>
            <a:ext cx="8520600" cy="48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Here are the primary GCP disk types: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b="1" lang="en" sz="1400">
                <a:solidFill>
                  <a:srgbClr val="000000"/>
                </a:solidFill>
              </a:rPr>
              <a:t>Persistent Disks</a:t>
            </a:r>
            <a:r>
              <a:rPr lang="en" sz="1400">
                <a:solidFill>
                  <a:srgbClr val="000000"/>
                </a:solidFill>
              </a:rPr>
              <a:t> (Network-Attached)</a:t>
            </a:r>
            <a:endParaRPr sz="1400">
              <a:solidFill>
                <a:srgbClr val="000000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 sz="1400">
                <a:solidFill>
                  <a:srgbClr val="000000"/>
                </a:solidFill>
              </a:rPr>
              <a:t>These </a:t>
            </a:r>
            <a:r>
              <a:rPr lang="en" sz="1400">
                <a:solidFill>
                  <a:srgbClr val="000000"/>
                </a:solidFill>
              </a:rPr>
              <a:t>persist beyond the life of the instance, meaning data stays even if the VM is stopped or deleted (more on that later)</a:t>
            </a:r>
            <a:endParaRPr sz="1400">
              <a:solidFill>
                <a:srgbClr val="000000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b="1" i="1" lang="en" sz="1400">
                <a:solidFill>
                  <a:srgbClr val="000000"/>
                </a:solidFill>
              </a:rPr>
              <a:t>Standard Persistent Disk:</a:t>
            </a:r>
            <a:r>
              <a:rPr i="1" lang="en" sz="1400">
                <a:solidFill>
                  <a:srgbClr val="000000"/>
                </a:solidFill>
              </a:rPr>
              <a:t> </a:t>
            </a:r>
            <a:r>
              <a:rPr lang="en" sz="1400">
                <a:solidFill>
                  <a:srgbClr val="000000"/>
                </a:solidFill>
              </a:rPr>
              <a:t>backed by HDD; </a:t>
            </a:r>
            <a:r>
              <a:rPr lang="en" sz="1400">
                <a:solidFill>
                  <a:srgbClr val="000000"/>
                </a:solidFill>
              </a:rPr>
              <a:t>slow</a:t>
            </a:r>
            <a:r>
              <a:rPr lang="en" sz="1400">
                <a:solidFill>
                  <a:srgbClr val="000000"/>
                </a:solidFill>
              </a:rPr>
              <a:t> but cheap</a:t>
            </a:r>
            <a:endParaRPr sz="1400">
              <a:solidFill>
                <a:srgbClr val="000000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b="1" i="1" lang="en" sz="1400">
                <a:solidFill>
                  <a:srgbClr val="000000"/>
                </a:solidFill>
              </a:rPr>
              <a:t>Balanced Persistent Disk: </a:t>
            </a:r>
            <a:r>
              <a:rPr lang="en" sz="1400">
                <a:solidFill>
                  <a:srgbClr val="000000"/>
                </a:solidFill>
              </a:rPr>
              <a:t>backed by SSD; good for general purpose usage</a:t>
            </a:r>
            <a:endParaRPr sz="1400">
              <a:solidFill>
                <a:srgbClr val="000000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b="1" i="1" lang="en" sz="1400">
                <a:solidFill>
                  <a:srgbClr val="000000"/>
                </a:solidFill>
              </a:rPr>
              <a:t>SSD Persistent Disk: </a:t>
            </a:r>
            <a:r>
              <a:rPr lang="en" sz="1400">
                <a:solidFill>
                  <a:srgbClr val="000000"/>
                </a:solidFill>
              </a:rPr>
              <a:t>backed by SSD; high performance and low-latency</a:t>
            </a:r>
            <a:endParaRPr sz="1400">
              <a:solidFill>
                <a:srgbClr val="000000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b="1" i="1" lang="en" sz="1400">
                <a:solidFill>
                  <a:srgbClr val="000000"/>
                </a:solidFill>
              </a:rPr>
              <a:t>Extreme Persistent Disk: </a:t>
            </a:r>
            <a:r>
              <a:rPr lang="en" sz="1400">
                <a:solidFill>
                  <a:srgbClr val="000000"/>
                </a:solidFill>
              </a:rPr>
              <a:t>SSD-based performance; more control over throughput scaling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b="1" lang="en" sz="1400">
                <a:solidFill>
                  <a:srgbClr val="000000"/>
                </a:solidFill>
              </a:rPr>
              <a:t>Local SSD </a:t>
            </a:r>
            <a:r>
              <a:rPr lang="en" sz="1400">
                <a:solidFill>
                  <a:srgbClr val="000000"/>
                </a:solidFill>
              </a:rPr>
              <a:t>(NVME)</a:t>
            </a:r>
            <a:endParaRPr sz="1400">
              <a:solidFill>
                <a:srgbClr val="000000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 sz="1400">
                <a:solidFill>
                  <a:srgbClr val="000000"/>
                </a:solidFill>
              </a:rPr>
              <a:t>Physically attached to machine. Lowest latency + highest IOPS</a:t>
            </a:r>
            <a:endParaRPr sz="1400">
              <a:solidFill>
                <a:srgbClr val="000000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i="1" lang="en" sz="1400">
                <a:solidFill>
                  <a:srgbClr val="000000"/>
                </a:solidFill>
              </a:rPr>
              <a:t>However, </a:t>
            </a:r>
            <a:r>
              <a:rPr lang="en" sz="1400">
                <a:solidFill>
                  <a:srgbClr val="000000"/>
                </a:solidFill>
              </a:rPr>
              <a:t>it is ephemeral — data is</a:t>
            </a:r>
            <a:r>
              <a:rPr i="1" lang="en" sz="1400">
                <a:solidFill>
                  <a:srgbClr val="000000"/>
                </a:solidFill>
              </a:rPr>
              <a:t> lost </a:t>
            </a:r>
            <a:r>
              <a:rPr lang="en" sz="1400">
                <a:solidFill>
                  <a:srgbClr val="000000"/>
                </a:solidFill>
              </a:rPr>
              <a:t>when the VM is stopped or deleted (!!!)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rabicPeriod"/>
            </a:pPr>
            <a:r>
              <a:rPr b="1" lang="en" sz="1400">
                <a:solidFill>
                  <a:srgbClr val="000000"/>
                </a:solidFill>
              </a:rPr>
              <a:t>Hyperdisk</a:t>
            </a:r>
            <a:endParaRPr b="1" sz="1400">
              <a:solidFill>
                <a:srgbClr val="000000"/>
              </a:solidFill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-"/>
            </a:pPr>
            <a:r>
              <a:rPr lang="en" sz="1400">
                <a:solidFill>
                  <a:srgbClr val="000000"/>
                </a:solidFill>
              </a:rPr>
              <a:t>Next-generation block storage that lets you independently scale capacity, IOPS, and throughput to optimize performance and reduce costs.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81"/>
          <p:cNvSpPr txBox="1"/>
          <p:nvPr/>
        </p:nvSpPr>
        <p:spPr>
          <a:xfrm>
            <a:off x="6613850" y="2037138"/>
            <a:ext cx="20904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Let’s change the disk </a:t>
            </a:r>
            <a:r>
              <a:rPr lang="en" sz="1800">
                <a:solidFill>
                  <a:schemeClr val="dk1"/>
                </a:solidFill>
              </a:rPr>
              <a:t>type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92" name="Google Shape;492;p81"/>
          <p:cNvSpPr/>
          <p:nvPr/>
        </p:nvSpPr>
        <p:spPr>
          <a:xfrm>
            <a:off x="3000375" y="2241450"/>
            <a:ext cx="2109900" cy="330300"/>
          </a:xfrm>
          <a:prstGeom prst="frame">
            <a:avLst>
              <a:gd fmla="val 10642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3" name="Google Shape;493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47">
            <a:off x="5354288" y="2209308"/>
            <a:ext cx="1015549" cy="394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5275" y="2870300"/>
            <a:ext cx="1213951" cy="38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710048">
            <a:off x="4255425" y="3111295"/>
            <a:ext cx="1015549" cy="394562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82"/>
          <p:cNvSpPr txBox="1"/>
          <p:nvPr/>
        </p:nvSpPr>
        <p:spPr>
          <a:xfrm>
            <a:off x="5393625" y="3352550"/>
            <a:ext cx="32778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We will just use </a:t>
            </a:r>
            <a:r>
              <a:rPr b="1" i="1" lang="en" sz="1800">
                <a:solidFill>
                  <a:schemeClr val="dk1"/>
                </a:solidFill>
              </a:rPr>
              <a:t>standard persistent disk</a:t>
            </a:r>
            <a:r>
              <a:rPr lang="en" sz="1800">
                <a:solidFill>
                  <a:schemeClr val="dk1"/>
                </a:solidFill>
              </a:rPr>
              <a:t> for the demo.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3"/>
          <p:cNvSpPr txBox="1"/>
          <p:nvPr/>
        </p:nvSpPr>
        <p:spPr>
          <a:xfrm>
            <a:off x="5693025" y="2648238"/>
            <a:ext cx="30003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Can change disk size here. The default (10 GB) is enough for the demo.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506" name="Google Shape;506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6600" y="2790438"/>
            <a:ext cx="1110025" cy="5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56">
            <a:off x="4369700" y="2859920"/>
            <a:ext cx="1015549" cy="394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8977" y="3697225"/>
            <a:ext cx="768025" cy="53355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84"/>
          <p:cNvSpPr txBox="1"/>
          <p:nvPr/>
        </p:nvSpPr>
        <p:spPr>
          <a:xfrm>
            <a:off x="5528175" y="3491863"/>
            <a:ext cx="30003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Press </a:t>
            </a:r>
            <a:r>
              <a:rPr b="1" i="1" lang="en" sz="1800">
                <a:solidFill>
                  <a:schemeClr val="dk1"/>
                </a:solidFill>
              </a:rPr>
              <a:t>Select</a:t>
            </a:r>
            <a:r>
              <a:rPr lang="en" sz="1800">
                <a:solidFill>
                  <a:schemeClr val="dk1"/>
                </a:solidFill>
              </a:rPr>
              <a:t> to finalize our OS &amp; boot disk selection.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95">
            <a:off x="1183725" y="2392325"/>
            <a:ext cx="3807525" cy="956926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86"/>
          <p:cNvSpPr txBox="1"/>
          <p:nvPr/>
        </p:nvSpPr>
        <p:spPr>
          <a:xfrm>
            <a:off x="6330325" y="2362875"/>
            <a:ext cx="24180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Can add additional disks here, separate to the boot disk.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524" name="Google Shape;524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56">
            <a:off x="5167812" y="2673482"/>
            <a:ext cx="1015549" cy="394562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86"/>
          <p:cNvSpPr txBox="1"/>
          <p:nvPr/>
        </p:nvSpPr>
        <p:spPr>
          <a:xfrm>
            <a:off x="4264225" y="3784125"/>
            <a:ext cx="44841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E.g., a local SSD for scratch </a:t>
            </a:r>
            <a:r>
              <a:rPr lang="en" sz="1800">
                <a:solidFill>
                  <a:schemeClr val="dk1"/>
                </a:solidFill>
              </a:rPr>
              <a:t>data (if your series supports it), or an existing disk.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 (Networking)</a:t>
            </a:r>
            <a:endParaRPr/>
          </a:p>
        </p:txBody>
      </p:sp>
      <p:sp>
        <p:nvSpPr>
          <p:cNvPr id="531" name="Google Shape;531;p87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 have now finished configuring our VM instance.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As you might have noticed, there are a lot of other tabs and “advanced” configuration options. For the most part (and especially right now), you don’t have to worry about them.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There is one slight exception that matters for later in the course: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The firewall (and outside HTTP/S traffic)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If you want to accept </a:t>
            </a:r>
            <a:r>
              <a:rPr i="1" lang="en">
                <a:solidFill>
                  <a:srgbClr val="000000"/>
                </a:solidFill>
              </a:rPr>
              <a:t>incoming</a:t>
            </a:r>
            <a:r>
              <a:rPr lang="en">
                <a:solidFill>
                  <a:srgbClr val="000000"/>
                </a:solidFill>
              </a:rPr>
              <a:t> outside requests (e.g., your front-end webserver), then you need to enable HTTP/S in the firewall settings, located in the </a:t>
            </a:r>
            <a:r>
              <a:rPr i="1" lang="en">
                <a:solidFill>
                  <a:srgbClr val="000000"/>
                </a:solidFill>
              </a:rPr>
              <a:t>N</a:t>
            </a:r>
            <a:r>
              <a:rPr i="1" lang="en">
                <a:solidFill>
                  <a:srgbClr val="000000"/>
                </a:solidFill>
              </a:rPr>
              <a:t>etwork</a:t>
            </a:r>
            <a:r>
              <a:rPr lang="en">
                <a:solidFill>
                  <a:srgbClr val="000000"/>
                </a:solidFill>
              </a:rPr>
              <a:t> tab.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94">
            <a:off x="296411" y="2040717"/>
            <a:ext cx="1459701" cy="619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88"/>
          <p:cNvPicPr preferRelativeResize="0"/>
          <p:nvPr/>
        </p:nvPicPr>
        <p:blipFill rotWithShape="1">
          <a:blip r:embed="rId5">
            <a:alphaModFix/>
          </a:blip>
          <a:srcRect b="0" l="10860" r="50575" t="0"/>
          <a:stretch/>
        </p:blipFill>
        <p:spPr>
          <a:xfrm rot="10800000">
            <a:off x="2924550" y="1750750"/>
            <a:ext cx="174600" cy="4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88"/>
          <p:cNvPicPr preferRelativeResize="0"/>
          <p:nvPr/>
        </p:nvPicPr>
        <p:blipFill rotWithShape="1">
          <a:blip r:embed="rId5">
            <a:alphaModFix/>
          </a:blip>
          <a:srcRect b="0" l="10860" r="50575" t="0"/>
          <a:stretch/>
        </p:blipFill>
        <p:spPr>
          <a:xfrm>
            <a:off x="1776600" y="1750750"/>
            <a:ext cx="174600" cy="427025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88"/>
          <p:cNvSpPr txBox="1"/>
          <p:nvPr/>
        </p:nvSpPr>
        <p:spPr>
          <a:xfrm>
            <a:off x="4165350" y="3319025"/>
            <a:ext cx="4374000" cy="1293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would select </a:t>
            </a:r>
            <a:r>
              <a:rPr b="1" i="1" lang="en" sz="1800">
                <a:solidFill>
                  <a:schemeClr val="dk1"/>
                </a:solidFill>
              </a:rPr>
              <a:t>Allow HTTP(S) traffic </a:t>
            </a:r>
            <a:r>
              <a:rPr lang="en" sz="1800">
                <a:solidFill>
                  <a:schemeClr val="dk1"/>
                </a:solidFill>
              </a:rPr>
              <a:t>for a web-server. The demo (and your crawler) </a:t>
            </a:r>
            <a:r>
              <a:rPr b="1" lang="en" sz="1800">
                <a:solidFill>
                  <a:schemeClr val="dk1"/>
                </a:solidFill>
              </a:rPr>
              <a:t>doesn’t</a:t>
            </a:r>
            <a:r>
              <a:rPr lang="en" sz="1800">
                <a:solidFill>
                  <a:schemeClr val="dk1"/>
                </a:solidFill>
              </a:rPr>
              <a:t> need this, since it only </a:t>
            </a:r>
            <a:r>
              <a:rPr i="1" lang="en" sz="1800">
                <a:solidFill>
                  <a:schemeClr val="dk1"/>
                </a:solidFill>
              </a:rPr>
              <a:t>sends</a:t>
            </a:r>
            <a:r>
              <a:rPr lang="en" sz="1800">
                <a:solidFill>
                  <a:schemeClr val="dk1"/>
                </a:solidFill>
              </a:rPr>
              <a:t> requests. For security, leave it </a:t>
            </a:r>
            <a:r>
              <a:rPr b="1" lang="en" sz="1800">
                <a:solidFill>
                  <a:schemeClr val="dk1"/>
                </a:solidFill>
              </a:rPr>
              <a:t>off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97">
            <a:off x="1685396" y="4358849"/>
            <a:ext cx="872384" cy="538503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89"/>
          <p:cNvSpPr txBox="1"/>
          <p:nvPr/>
        </p:nvSpPr>
        <p:spPr>
          <a:xfrm>
            <a:off x="773088" y="3689650"/>
            <a:ext cx="26970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Now, we </a:t>
            </a:r>
            <a:r>
              <a:rPr b="1" i="1" lang="en" sz="1800">
                <a:solidFill>
                  <a:schemeClr val="dk1"/>
                </a:solidFill>
              </a:rPr>
              <a:t>Create</a:t>
            </a:r>
            <a:r>
              <a:rPr lang="en" sz="1800">
                <a:solidFill>
                  <a:schemeClr val="dk1"/>
                </a:solidFill>
              </a:rPr>
              <a:t> the VM.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90"/>
          <p:cNvSpPr txBox="1"/>
          <p:nvPr/>
        </p:nvSpPr>
        <p:spPr>
          <a:xfrm>
            <a:off x="3915750" y="3037225"/>
            <a:ext cx="38484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After a bit of time, it will deploy and the </a:t>
            </a:r>
            <a:r>
              <a:rPr b="1" i="1" lang="en" sz="1800">
                <a:solidFill>
                  <a:schemeClr val="dk1"/>
                </a:solidFill>
              </a:rPr>
              <a:t>Status</a:t>
            </a:r>
            <a:r>
              <a:rPr lang="en" sz="1800">
                <a:solidFill>
                  <a:schemeClr val="dk1"/>
                </a:solidFill>
              </a:rPr>
              <a:t> will become green.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91"/>
          <p:cNvSpPr txBox="1"/>
          <p:nvPr/>
        </p:nvSpPr>
        <p:spPr>
          <a:xfrm>
            <a:off x="3242175" y="3037225"/>
            <a:ext cx="50445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This menu will list your created VM instances, along with their status, settings, and some metadata fields.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556" name="Google Shape;556;p91"/>
          <p:cNvSpPr/>
          <p:nvPr/>
        </p:nvSpPr>
        <p:spPr>
          <a:xfrm>
            <a:off x="1956300" y="1912325"/>
            <a:ext cx="6660300" cy="659400"/>
          </a:xfrm>
          <a:prstGeom prst="frame">
            <a:avLst>
              <a:gd fmla="val 8333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92"/>
          <p:cNvSpPr txBox="1"/>
          <p:nvPr/>
        </p:nvSpPr>
        <p:spPr>
          <a:xfrm>
            <a:off x="3066550" y="3309075"/>
            <a:ext cx="36486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In particular, note the </a:t>
            </a:r>
            <a:r>
              <a:rPr b="1" i="1" lang="en" sz="1800">
                <a:solidFill>
                  <a:schemeClr val="dk1"/>
                </a:solidFill>
              </a:rPr>
              <a:t>External IP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562" name="Google Shape;562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94">
            <a:off x="6448756" y="1871225"/>
            <a:ext cx="926614" cy="87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784932">
            <a:off x="5437250" y="2688545"/>
            <a:ext cx="1015549" cy="394562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92"/>
          <p:cNvSpPr txBox="1"/>
          <p:nvPr/>
        </p:nvSpPr>
        <p:spPr>
          <a:xfrm>
            <a:off x="3066550" y="3879100"/>
            <a:ext cx="50349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It is the VM’s static IP (as long as the VM is alive). This is the address you use to connect to it via (TCP) sockets or SSH.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93"/>
          <p:cNvSpPr txBox="1"/>
          <p:nvPr/>
        </p:nvSpPr>
        <p:spPr>
          <a:xfrm>
            <a:off x="3066550" y="3309075"/>
            <a:ext cx="36486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In particular, note the </a:t>
            </a:r>
            <a:r>
              <a:rPr b="1" i="1" lang="en" sz="1800">
                <a:solidFill>
                  <a:schemeClr val="dk1"/>
                </a:solidFill>
              </a:rPr>
              <a:t>External IP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570" name="Google Shape;570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94">
            <a:off x="6448756" y="1871225"/>
            <a:ext cx="926614" cy="87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784932">
            <a:off x="5437250" y="2688545"/>
            <a:ext cx="1015549" cy="394562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93"/>
          <p:cNvSpPr/>
          <p:nvPr/>
        </p:nvSpPr>
        <p:spPr>
          <a:xfrm>
            <a:off x="329700" y="175850"/>
            <a:ext cx="8484600" cy="459390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3" name="Google Shape;573;p93" title="step22.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67525" y="1043650"/>
            <a:ext cx="5101481" cy="2835447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74" name="Google Shape;574;p93"/>
          <p:cNvSpPr txBox="1"/>
          <p:nvPr/>
        </p:nvSpPr>
        <p:spPr>
          <a:xfrm>
            <a:off x="3286375" y="4063825"/>
            <a:ext cx="43959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Hovering over gives you the option to copy it by clicking. You will need to copy this IP later, so keep this window open.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575" name="Google Shape;575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41">
            <a:off x="4452913" y="3369781"/>
            <a:ext cx="875875" cy="340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94"/>
          <p:cNvSpPr txBox="1"/>
          <p:nvPr>
            <p:ph idx="1" type="body"/>
          </p:nvPr>
        </p:nvSpPr>
        <p:spPr>
          <a:xfrm>
            <a:off x="236250" y="888825"/>
            <a:ext cx="86715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00"/>
                </a:solidFill>
              </a:rPr>
              <a:t>WARNING: </a:t>
            </a:r>
            <a:r>
              <a:rPr lang="en" sz="2000">
                <a:solidFill>
                  <a:srgbClr val="000000"/>
                </a:solidFill>
              </a:rPr>
              <a:t>you will be billed continuously for as long as this VM is running!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</a:rPr>
              <a:t>To stop being billed for compute, you must </a:t>
            </a:r>
            <a:r>
              <a:rPr i="1" lang="en" sz="2000">
                <a:solidFill>
                  <a:srgbClr val="000000"/>
                </a:solidFill>
              </a:rPr>
              <a:t>stop</a:t>
            </a:r>
            <a:r>
              <a:rPr lang="en" sz="2000">
                <a:solidFill>
                  <a:srgbClr val="000000"/>
                </a:solidFill>
              </a:rPr>
              <a:t> or </a:t>
            </a:r>
            <a:r>
              <a:rPr i="1" lang="en" sz="2000">
                <a:solidFill>
                  <a:srgbClr val="000000"/>
                </a:solidFill>
              </a:rPr>
              <a:t>suspend</a:t>
            </a:r>
            <a:r>
              <a:rPr lang="en" sz="2000">
                <a:solidFill>
                  <a:srgbClr val="000000"/>
                </a:solidFill>
              </a:rPr>
              <a:t> it.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</a:rPr>
              <a:t>To stop being billed for storage or anything else, you must </a:t>
            </a:r>
            <a:r>
              <a:rPr i="1" lang="en" sz="2000">
                <a:solidFill>
                  <a:srgbClr val="000000"/>
                </a:solidFill>
              </a:rPr>
              <a:t>delete</a:t>
            </a:r>
            <a:r>
              <a:rPr lang="en" sz="2000">
                <a:solidFill>
                  <a:srgbClr val="000000"/>
                </a:solidFill>
              </a:rPr>
              <a:t> it.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</a:rPr>
              <a:t>This is covered at the end.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</a:rPr>
              <a:t>Do </a:t>
            </a:r>
            <a:r>
              <a:rPr i="1" lang="en" sz="2000">
                <a:solidFill>
                  <a:srgbClr val="000000"/>
                </a:solidFill>
              </a:rPr>
              <a:t>NOT </a:t>
            </a:r>
            <a:r>
              <a:rPr lang="en" sz="2000">
                <a:solidFill>
                  <a:srgbClr val="000000"/>
                </a:solidFill>
              </a:rPr>
              <a:t>skip this step, or your budget will run out fast!</a:t>
            </a:r>
            <a:endParaRPr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586" name="Google Shape;586;p9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Redeeming credits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Logging into GCP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Creating a Virtual Machine instance in Compute Engine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CC0000"/>
                </a:solidFill>
              </a:rPr>
              <a:t>Adding SSH Keys</a:t>
            </a:r>
            <a:endParaRPr b="1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Installing dependencies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Running your </a:t>
            </a:r>
            <a:r>
              <a:rPr lang="en">
                <a:solidFill>
                  <a:srgbClr val="000000"/>
                </a:solidFill>
              </a:rPr>
              <a:t>LinuxGetSsl</a:t>
            </a:r>
            <a:r>
              <a:rPr lang="en">
                <a:solidFill>
                  <a:srgbClr val="000000"/>
                </a:solidFill>
              </a:rPr>
              <a:t> application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Stopping / Suspending / Starting / Deleting instances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9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to a VM Instance (SSH)</a:t>
            </a:r>
            <a:endParaRPr/>
          </a:p>
        </p:txBody>
      </p:sp>
      <p:sp>
        <p:nvSpPr>
          <p:cNvPr id="592" name="Google Shape;592;p96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Our VM instance is now up and running! So, how do we tell it what to run?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simplest way is to just SSH into it, so you can use it like any other remote Linux server (e.g., CAEN, GreatLakes).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GCP provides two (main) ways to do so: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SSH via the web console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SSH from your local terminal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to a VM Instance (SSH)</a:t>
            </a:r>
            <a:endParaRPr/>
          </a:p>
        </p:txBody>
      </p:sp>
      <p:sp>
        <p:nvSpPr>
          <p:cNvPr id="598" name="Google Shape;598;p97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Our VM instance is now up and running! So, how do we tell it what to run?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simplest way is to just SSH into it, so you can use it like any other remote Linux server (e.g., CAEN, GreatLakes).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GCP provides two (main) ways to do so: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b="1" lang="en">
                <a:solidFill>
                  <a:srgbClr val="CC0000"/>
                </a:solidFill>
              </a:rPr>
              <a:t>SSH via the web console</a:t>
            </a:r>
            <a:endParaRPr b="1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SSH from your local terminal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97">
            <a:off x="7204998" y="1997393"/>
            <a:ext cx="820505" cy="619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983734">
            <a:off x="6252274" y="2653320"/>
            <a:ext cx="1015550" cy="394562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98"/>
          <p:cNvSpPr txBox="1"/>
          <p:nvPr/>
        </p:nvSpPr>
        <p:spPr>
          <a:xfrm>
            <a:off x="3692774" y="3211200"/>
            <a:ext cx="25341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the </a:t>
            </a:r>
            <a:r>
              <a:rPr b="1" i="1" lang="en" sz="1800">
                <a:solidFill>
                  <a:schemeClr val="dk1"/>
                </a:solidFill>
              </a:rPr>
              <a:t>SSH</a:t>
            </a:r>
            <a:r>
              <a:rPr lang="en" sz="1800">
                <a:solidFill>
                  <a:schemeClr val="dk1"/>
                </a:solidFill>
              </a:rPr>
              <a:t> button, under Connect.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99"/>
          <p:cNvSpPr txBox="1"/>
          <p:nvPr/>
        </p:nvSpPr>
        <p:spPr>
          <a:xfrm>
            <a:off x="4252838" y="3744025"/>
            <a:ext cx="26970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Now you are connected.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10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to a VM Instance (SSH)</a:t>
            </a:r>
            <a:endParaRPr/>
          </a:p>
        </p:txBody>
      </p:sp>
      <p:sp>
        <p:nvSpPr>
          <p:cNvPr id="616" name="Google Shape;616;p100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Our VM instance is now up and running! So, how do we tell it what to run?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simplest way is to just SSH into it, so you can use it like any other remote Linux server (e.g., CAEN, GreatLakes).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GCP provides two (main) ways to do so: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>
                <a:solidFill>
                  <a:srgbClr val="000000"/>
                </a:solidFill>
              </a:rPr>
              <a:t>SSH via the web console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b="1" lang="en">
                <a:solidFill>
                  <a:srgbClr val="CC0000"/>
                </a:solidFill>
              </a:rPr>
              <a:t>SSH from your local terminal</a:t>
            </a:r>
            <a:endParaRPr b="1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0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to a VM Instance (SSH – local)</a:t>
            </a:r>
            <a:endParaRPr/>
          </a:p>
        </p:txBody>
      </p:sp>
      <p:sp>
        <p:nvSpPr>
          <p:cNvPr id="622" name="Google Shape;622;p101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other—probably </a:t>
            </a:r>
            <a:r>
              <a:rPr lang="en">
                <a:solidFill>
                  <a:srgbClr val="000000"/>
                </a:solidFill>
              </a:rPr>
              <a:t>preferred</a:t>
            </a:r>
            <a:r>
              <a:rPr lang="en">
                <a:solidFill>
                  <a:srgbClr val="000000"/>
                </a:solidFill>
              </a:rPr>
              <a:t>—method is to SSH directly from your local device.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Here are the steps to do that:</a:t>
            </a:r>
            <a:endParaRPr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Create a local SSH key. For instance: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ssh-keygen -t rsa -b 4096 -f ~/.ssh/gcp_key -C "YOUR_USERNAME"</a:t>
            </a:r>
            <a:endParaRPr sz="14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Replace </a:t>
            </a:r>
            <a:r>
              <a:rPr lang="en" sz="14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YOUR_USERNAME</a:t>
            </a:r>
            <a:r>
              <a:rPr lang="en" sz="1400">
                <a:solidFill>
                  <a:srgbClr val="000000"/>
                </a:solidFill>
              </a:rPr>
              <a:t> with the exact username you want to log on to the VM with.</a:t>
            </a:r>
            <a:endParaRPr sz="14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CCCCCC"/>
              </a:buClr>
              <a:buSzPts val="1600"/>
              <a:buAutoNum type="arabicPeriod"/>
            </a:pPr>
            <a:r>
              <a:rPr lang="en" sz="1600">
                <a:solidFill>
                  <a:srgbClr val="CCCCCC"/>
                </a:solidFill>
              </a:rPr>
              <a:t>Copy the SSH key you made</a:t>
            </a:r>
            <a:endParaRPr sz="1600">
              <a:solidFill>
                <a:srgbClr val="CCCCC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CCCC"/>
                </a:solidFill>
              </a:rPr>
              <a:t>I.e., copy the output of </a:t>
            </a:r>
            <a:r>
              <a:rPr lang="en" sz="1400">
                <a:solidFill>
                  <a:srgbClr val="CCCCCC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cat ~/.ssh/gcp_key.pub</a:t>
            </a:r>
            <a:endParaRPr sz="1400">
              <a:solidFill>
                <a:srgbClr val="CCCCCC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CCCCCC"/>
              </a:buClr>
              <a:buSzPts val="1600"/>
              <a:buAutoNum type="arabicPeriod"/>
            </a:pPr>
            <a:r>
              <a:rPr lang="en" sz="1600">
                <a:solidFill>
                  <a:srgbClr val="CCCCCC"/>
                </a:solidFill>
              </a:rPr>
              <a:t>Paste it as a new entry into the VM’s SSH key settings</a:t>
            </a:r>
            <a:endParaRPr sz="1600">
              <a:solidFill>
                <a:srgbClr val="CCCCCC"/>
              </a:solidFill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CCCCCC"/>
              </a:buClr>
              <a:buSzPts val="1600"/>
              <a:buAutoNum type="arabicPeriod"/>
            </a:pPr>
            <a:r>
              <a:rPr lang="en" sz="1600">
                <a:solidFill>
                  <a:srgbClr val="CCCCCC"/>
                </a:solidFill>
              </a:rPr>
              <a:t>Connect to the VM</a:t>
            </a:r>
            <a:endParaRPr sz="1600">
              <a:solidFill>
                <a:srgbClr val="CCCCC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CCCC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ssh -i ~/.ssh/gcp_key YOUR_USERNAME@VM_EXTERNAL_IP_ADDRESS</a:t>
            </a:r>
            <a:endParaRPr sz="1400">
              <a:solidFill>
                <a:srgbClr val="CCCCCC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10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to a VM Instance (SSH – local)</a:t>
            </a:r>
            <a:endParaRPr/>
          </a:p>
        </p:txBody>
      </p:sp>
      <p:sp>
        <p:nvSpPr>
          <p:cNvPr id="628" name="Google Shape;628;p102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other—probably preferred—method is to SSH directly from your local device.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Here are the steps to do that:</a:t>
            </a:r>
            <a:endParaRPr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AutoNum type="arabicPeriod"/>
            </a:pPr>
            <a:r>
              <a:rPr lang="en" sz="1600">
                <a:solidFill>
                  <a:srgbClr val="CCCCCC"/>
                </a:solidFill>
              </a:rPr>
              <a:t>Create a local SSH key. For instance:</a:t>
            </a:r>
            <a:endParaRPr sz="1600">
              <a:solidFill>
                <a:srgbClr val="CCCCC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CCCC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ssh-keygen -t rsa -b 4096 -f ~/.ssh/gcp_key -C "YOUR_USERNAME"</a:t>
            </a:r>
            <a:endParaRPr sz="1400">
              <a:solidFill>
                <a:srgbClr val="CCCCCC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CCCC"/>
                </a:solidFill>
              </a:rPr>
              <a:t>Replace </a:t>
            </a:r>
            <a:r>
              <a:rPr lang="en" sz="1400">
                <a:solidFill>
                  <a:srgbClr val="CCCCCC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YOUR_USERNAME</a:t>
            </a:r>
            <a:r>
              <a:rPr lang="en" sz="1400">
                <a:solidFill>
                  <a:srgbClr val="CCCCCC"/>
                </a:solidFill>
              </a:rPr>
              <a:t> with the exact username you want to log on to the VM with.</a:t>
            </a:r>
            <a:endParaRPr sz="1400">
              <a:solidFill>
                <a:srgbClr val="CCCCCC"/>
              </a:solidFill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Copy the SSH key you made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I.e., copy the output of </a:t>
            </a:r>
            <a:r>
              <a:rPr lang="en" sz="14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cat ~/.ssh/gcp_key.pub</a:t>
            </a:r>
            <a:endParaRPr sz="14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B7B7B7"/>
              </a:buClr>
              <a:buSzPts val="1600"/>
              <a:buAutoNum type="arabicPeriod"/>
            </a:pPr>
            <a:r>
              <a:rPr lang="en" sz="1600">
                <a:solidFill>
                  <a:srgbClr val="B7B7B7"/>
                </a:solidFill>
              </a:rPr>
              <a:t>Paste it as a new entry into the VM’s SSH key settings</a:t>
            </a:r>
            <a:endParaRPr sz="1600">
              <a:solidFill>
                <a:srgbClr val="B7B7B7"/>
              </a:solidFill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B7B7B7"/>
              </a:buClr>
              <a:buSzPts val="1600"/>
              <a:buAutoNum type="arabicPeriod"/>
            </a:pPr>
            <a:r>
              <a:rPr lang="en" sz="1600">
                <a:solidFill>
                  <a:srgbClr val="B7B7B7"/>
                </a:solidFill>
              </a:rPr>
              <a:t>Connect to the VM</a:t>
            </a:r>
            <a:endParaRPr sz="1600">
              <a:solidFill>
                <a:srgbClr val="B7B7B7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B7B7B7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ssh -i ~/.ssh/gcp_key YOUR_USERNAME@VM_EXTERNAL_IP_ADDRESS</a:t>
            </a:r>
            <a:endParaRPr sz="1400">
              <a:solidFill>
                <a:srgbClr val="B7B7B7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1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to a VM Instance (SSH – local)</a:t>
            </a:r>
            <a:endParaRPr/>
          </a:p>
        </p:txBody>
      </p:sp>
      <p:sp>
        <p:nvSpPr>
          <p:cNvPr id="634" name="Google Shape;634;p103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other—probably preferred—method is to SSH directly from your local device.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Here are the steps to do that:</a:t>
            </a:r>
            <a:endParaRPr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AutoNum type="arabicPeriod"/>
            </a:pPr>
            <a:r>
              <a:rPr lang="en" sz="1600">
                <a:solidFill>
                  <a:srgbClr val="CCCCCC"/>
                </a:solidFill>
              </a:rPr>
              <a:t>Create a local SSH key. For instance:</a:t>
            </a:r>
            <a:endParaRPr sz="1600">
              <a:solidFill>
                <a:srgbClr val="CCCCC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CCCC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ssh-keygen -t rsa -b 4096 -f ~/.ssh/gcp_key -C "YOUR_USERNAME"</a:t>
            </a:r>
            <a:endParaRPr sz="1400">
              <a:solidFill>
                <a:srgbClr val="CCCCCC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CCCC"/>
                </a:solidFill>
              </a:rPr>
              <a:t>Replace </a:t>
            </a:r>
            <a:r>
              <a:rPr lang="en" sz="1400">
                <a:solidFill>
                  <a:srgbClr val="CCCCCC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YOUR_USERNAME</a:t>
            </a:r>
            <a:r>
              <a:rPr lang="en" sz="1400">
                <a:solidFill>
                  <a:srgbClr val="CCCCCC"/>
                </a:solidFill>
              </a:rPr>
              <a:t> with the exact username you want to log on to the VM with.</a:t>
            </a:r>
            <a:endParaRPr sz="1400">
              <a:solidFill>
                <a:srgbClr val="CCCCCC"/>
              </a:solidFill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B7B7B7"/>
              </a:buClr>
              <a:buSzPts val="1600"/>
              <a:buAutoNum type="arabicPeriod"/>
            </a:pPr>
            <a:r>
              <a:rPr lang="en" sz="1600">
                <a:solidFill>
                  <a:srgbClr val="B7B7B7"/>
                </a:solidFill>
              </a:rPr>
              <a:t>Copy the SSH key you made</a:t>
            </a:r>
            <a:endParaRPr sz="1600">
              <a:solidFill>
                <a:srgbClr val="B7B7B7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B7B7B7"/>
                </a:solidFill>
              </a:rPr>
              <a:t>I.e., copy the output of </a:t>
            </a:r>
            <a:r>
              <a:rPr lang="en" sz="1400">
                <a:solidFill>
                  <a:srgbClr val="B7B7B7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cat ~/.ssh/gcp_key.pub</a:t>
            </a:r>
            <a:endParaRPr sz="1400">
              <a:solidFill>
                <a:srgbClr val="B7B7B7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Paste it as a new entry into the VM’s SSH key settings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B7B7B7"/>
              </a:buClr>
              <a:buSzPts val="1600"/>
              <a:buAutoNum type="arabicPeriod"/>
            </a:pPr>
            <a:r>
              <a:rPr lang="en" sz="1600">
                <a:solidFill>
                  <a:srgbClr val="B7B7B7"/>
                </a:solidFill>
              </a:rPr>
              <a:t>Connect to the VM</a:t>
            </a:r>
            <a:endParaRPr sz="1600">
              <a:solidFill>
                <a:srgbClr val="B7B7B7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B7B7B7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ssh -i ~/.ssh/gcp_key YOUR_USERNAME@VM_EXTERNAL_IP_ADDRESS</a:t>
            </a:r>
            <a:endParaRPr sz="1400">
              <a:solidFill>
                <a:srgbClr val="B7B7B7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93">
            <a:off x="2455163" y="1958602"/>
            <a:ext cx="1210175" cy="694445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104"/>
          <p:cNvSpPr txBox="1"/>
          <p:nvPr/>
        </p:nvSpPr>
        <p:spPr>
          <a:xfrm>
            <a:off x="3198075" y="3406925"/>
            <a:ext cx="22935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the VM’s name to configure it.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641" name="Google Shape;641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100044">
            <a:off x="3327125" y="2756544"/>
            <a:ext cx="1015549" cy="394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99">
            <a:off x="3129710" y="683177"/>
            <a:ext cx="660429" cy="471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1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716594">
            <a:off x="3762099" y="1201545"/>
            <a:ext cx="1015549" cy="394562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105"/>
          <p:cNvSpPr txBox="1"/>
          <p:nvPr/>
        </p:nvSpPr>
        <p:spPr>
          <a:xfrm>
            <a:off x="4872700" y="1491350"/>
            <a:ext cx="16014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on </a:t>
            </a:r>
            <a:r>
              <a:rPr b="1" i="1" lang="en" sz="1800">
                <a:solidFill>
                  <a:schemeClr val="dk1"/>
                </a:solidFill>
              </a:rPr>
              <a:t>Edit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706">
            <a:off x="1889146" y="3432147"/>
            <a:ext cx="777133" cy="56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47">
            <a:off x="2783199" y="3517645"/>
            <a:ext cx="1015549" cy="394562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106"/>
          <p:cNvSpPr txBox="1"/>
          <p:nvPr/>
        </p:nvSpPr>
        <p:spPr>
          <a:xfrm>
            <a:off x="5731775" y="2470675"/>
            <a:ext cx="29175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Scroll down to </a:t>
            </a:r>
            <a:r>
              <a:rPr b="1" i="1" lang="en" sz="1800">
                <a:solidFill>
                  <a:schemeClr val="dk1"/>
                </a:solidFill>
              </a:rPr>
              <a:t>SSH Keys</a:t>
            </a:r>
            <a:r>
              <a:rPr b="1" lang="en" sz="1800">
                <a:solidFill>
                  <a:schemeClr val="dk1"/>
                </a:solidFill>
              </a:rPr>
              <a:t> </a:t>
            </a:r>
            <a:r>
              <a:rPr lang="en" sz="1800">
                <a:solidFill>
                  <a:schemeClr val="dk1"/>
                </a:solidFill>
              </a:rPr>
              <a:t>and add a new one via </a:t>
            </a:r>
            <a:r>
              <a:rPr b="1" i="1" lang="en" sz="1800">
                <a:solidFill>
                  <a:schemeClr val="dk1"/>
                </a:solidFill>
              </a:rPr>
              <a:t>Add item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656" name="Google Shape;656;p106"/>
          <p:cNvPicPr preferRelativeResize="0"/>
          <p:nvPr/>
        </p:nvPicPr>
        <p:blipFill rotWithShape="1">
          <a:blip r:embed="rId6">
            <a:alphaModFix/>
          </a:blip>
          <a:srcRect b="0" l="10860" r="50575" t="0"/>
          <a:stretch/>
        </p:blipFill>
        <p:spPr>
          <a:xfrm rot="10800000">
            <a:off x="4918650" y="1822600"/>
            <a:ext cx="664475" cy="203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107"/>
          <p:cNvSpPr txBox="1"/>
          <p:nvPr/>
        </p:nvSpPr>
        <p:spPr>
          <a:xfrm>
            <a:off x="5937850" y="3430825"/>
            <a:ext cx="22830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Paste your key here.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662" name="Google Shape;662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47">
            <a:off x="4790424" y="3464395"/>
            <a:ext cx="1015549" cy="394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08"/>
          <p:cNvSpPr txBox="1"/>
          <p:nvPr/>
        </p:nvSpPr>
        <p:spPr>
          <a:xfrm>
            <a:off x="4144150" y="4232225"/>
            <a:ext cx="32085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Then, </a:t>
            </a:r>
            <a:r>
              <a:rPr b="1" i="1" lang="en" sz="1800">
                <a:solidFill>
                  <a:schemeClr val="dk1"/>
                </a:solidFill>
              </a:rPr>
              <a:t>Save</a:t>
            </a:r>
            <a:r>
              <a:rPr lang="en" sz="1800">
                <a:solidFill>
                  <a:schemeClr val="dk1"/>
                </a:solidFill>
              </a:rPr>
              <a:t> the new settings.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668" name="Google Shape;668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47">
            <a:off x="2889374" y="4299345"/>
            <a:ext cx="1015549" cy="394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1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48706">
            <a:off x="1737021" y="4326672"/>
            <a:ext cx="777133" cy="565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10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to a VM Instance (SSH – local)</a:t>
            </a:r>
            <a:endParaRPr/>
          </a:p>
        </p:txBody>
      </p:sp>
      <p:sp>
        <p:nvSpPr>
          <p:cNvPr id="675" name="Google Shape;675;p109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other—probably preferred—method is to SSH directly from your local device.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Here are the steps to do that:</a:t>
            </a:r>
            <a:endParaRPr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600"/>
              <a:buAutoNum type="arabicPeriod"/>
            </a:pPr>
            <a:r>
              <a:rPr lang="en" sz="1600">
                <a:solidFill>
                  <a:srgbClr val="CCCCCC"/>
                </a:solidFill>
              </a:rPr>
              <a:t>Create a local SSH key. For instance:</a:t>
            </a:r>
            <a:endParaRPr sz="1600">
              <a:solidFill>
                <a:srgbClr val="CCCCC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CCCC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ssh-keygen -t rsa -b 4096 -f ~/.ssh/gcp_key -C "YOUR_USERNAME"</a:t>
            </a:r>
            <a:endParaRPr sz="1400">
              <a:solidFill>
                <a:srgbClr val="CCCCCC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CCCC"/>
                </a:solidFill>
              </a:rPr>
              <a:t>Replace </a:t>
            </a:r>
            <a:r>
              <a:rPr lang="en" sz="1400">
                <a:solidFill>
                  <a:srgbClr val="CCCCCC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YOUR_USERNAME</a:t>
            </a:r>
            <a:r>
              <a:rPr lang="en" sz="1400">
                <a:solidFill>
                  <a:srgbClr val="CCCCCC"/>
                </a:solidFill>
              </a:rPr>
              <a:t> with the exact username you want to log on to the VM with.</a:t>
            </a:r>
            <a:endParaRPr sz="1400">
              <a:solidFill>
                <a:srgbClr val="CCCCCC"/>
              </a:solidFill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B7B7B7"/>
              </a:buClr>
              <a:buSzPts val="1600"/>
              <a:buAutoNum type="arabicPeriod"/>
            </a:pPr>
            <a:r>
              <a:rPr lang="en" sz="1600">
                <a:solidFill>
                  <a:srgbClr val="B7B7B7"/>
                </a:solidFill>
              </a:rPr>
              <a:t>Copy the SSH key you made</a:t>
            </a:r>
            <a:endParaRPr sz="1600">
              <a:solidFill>
                <a:srgbClr val="B7B7B7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B7B7B7"/>
                </a:solidFill>
              </a:rPr>
              <a:t>I.e., copy the output of </a:t>
            </a:r>
            <a:r>
              <a:rPr lang="en" sz="1400">
                <a:solidFill>
                  <a:srgbClr val="B7B7B7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cat ~/.ssh/gcp_key.pub</a:t>
            </a:r>
            <a:endParaRPr sz="1400">
              <a:solidFill>
                <a:srgbClr val="B7B7B7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B7B7B7"/>
              </a:buClr>
              <a:buSzPts val="1600"/>
              <a:buAutoNum type="arabicPeriod"/>
            </a:pPr>
            <a:r>
              <a:rPr lang="en" sz="1600">
                <a:solidFill>
                  <a:srgbClr val="B7B7B7"/>
                </a:solidFill>
              </a:rPr>
              <a:t>Paste it as a new entry into the VM’s SSH key settings</a:t>
            </a:r>
            <a:endParaRPr sz="1600">
              <a:solidFill>
                <a:srgbClr val="B7B7B7"/>
              </a:solidFill>
            </a:endParaRPr>
          </a:p>
          <a:p>
            <a:pPr indent="-330200" lvl="0" marL="457200" rtl="0" algn="l"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rabicPeriod"/>
            </a:pPr>
            <a:r>
              <a:rPr lang="en" sz="1600">
                <a:solidFill>
                  <a:srgbClr val="000000"/>
                </a:solidFill>
              </a:rPr>
              <a:t>Connect to the VM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ssh -i ~/.ssh/gcp_key YOUR_USERNAME@VM_EXTERNAL_IP_ADDRESS</a:t>
            </a:r>
            <a:endParaRPr sz="14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to a VM Instance (SSH – local)</a:t>
            </a:r>
            <a:endParaRPr/>
          </a:p>
        </p:txBody>
      </p:sp>
      <p:sp>
        <p:nvSpPr>
          <p:cNvPr id="681" name="Google Shape;681;p110"/>
          <p:cNvSpPr txBox="1"/>
          <p:nvPr/>
        </p:nvSpPr>
        <p:spPr>
          <a:xfrm>
            <a:off x="677850" y="1797125"/>
            <a:ext cx="7788300" cy="446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ssh -i ~/.ssh/gcp_key YOUR_USERNAME@VM_EXTERNAL_IP_ADDRESS</a:t>
            </a:r>
            <a:endParaRPr sz="2100">
              <a:solidFill>
                <a:schemeClr val="dk2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682" name="Google Shape;682;p110"/>
          <p:cNvSpPr txBox="1"/>
          <p:nvPr>
            <p:ph idx="1" type="body"/>
          </p:nvPr>
        </p:nvSpPr>
        <p:spPr>
          <a:xfrm>
            <a:off x="311700" y="1240425"/>
            <a:ext cx="85206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Connect to the VM via SSH:</a:t>
            </a:r>
            <a:endParaRPr sz="14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683" name="Google Shape;683;p110"/>
          <p:cNvSpPr txBox="1"/>
          <p:nvPr>
            <p:ph idx="1" type="body"/>
          </p:nvPr>
        </p:nvSpPr>
        <p:spPr>
          <a:xfrm>
            <a:off x="311700" y="3502975"/>
            <a:ext cx="85206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 example:</a:t>
            </a:r>
            <a:endParaRPr sz="14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684" name="Google Shape;684;p110"/>
          <p:cNvSpPr txBox="1"/>
          <p:nvPr/>
        </p:nvSpPr>
        <p:spPr>
          <a:xfrm>
            <a:off x="677850" y="4026700"/>
            <a:ext cx="7788300" cy="446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ssh -i ~/.ssh/gcp_key nhamilton@127.0.0.1</a:t>
            </a:r>
            <a:endParaRPr sz="2100">
              <a:solidFill>
                <a:schemeClr val="dk2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690" name="Google Shape;690;p1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Redeeming credits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Logging into GCP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Creating a Virtual Machine instance in Compute Engine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Adding SSH Keys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CC0000"/>
                </a:solidFill>
              </a:rPr>
              <a:t>Installing dependencies</a:t>
            </a:r>
            <a:endParaRPr b="1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CC0000"/>
                </a:solidFill>
              </a:rPr>
              <a:t>Running your </a:t>
            </a:r>
            <a:r>
              <a:rPr b="1" lang="en">
                <a:solidFill>
                  <a:srgbClr val="CC0000"/>
                </a:solidFill>
              </a:rPr>
              <a:t>LinuxGetSsl</a:t>
            </a:r>
            <a:r>
              <a:rPr b="1" lang="en">
                <a:solidFill>
                  <a:srgbClr val="CC0000"/>
                </a:solidFill>
              </a:rPr>
              <a:t> application</a:t>
            </a:r>
            <a:endParaRPr b="1">
              <a:solidFill>
                <a:srgbClr val="CC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Stopping / Suspending / Starting / Deleting instances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1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Linux Environments</a:t>
            </a:r>
            <a:endParaRPr/>
          </a:p>
        </p:txBody>
      </p:sp>
      <p:sp>
        <p:nvSpPr>
          <p:cNvPr id="696" name="Google Shape;696;p112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OS images that Google provide are minimal: you will have to install any dependencies or tools you plan on using.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Luckily, this is usually pretty simple for </a:t>
            </a:r>
            <a:r>
              <a:rPr lang="en">
                <a:solidFill>
                  <a:srgbClr val="000000"/>
                </a:solidFill>
              </a:rPr>
              <a:t>common</a:t>
            </a:r>
            <a:r>
              <a:rPr lang="en">
                <a:solidFill>
                  <a:srgbClr val="000000"/>
                </a:solidFill>
              </a:rPr>
              <a:t> libraries / applications via the OS’ installed package manager.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If you used the default Debian or Ubuntu GCP images (like in this tutorial), then the package manager will be Advanced Package Tool (apt).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 will now go over installing common dependencies for Linux C++ applications (e.g., your </a:t>
            </a:r>
            <a:r>
              <a:rPr i="1" lang="en">
                <a:solidFill>
                  <a:srgbClr val="000000"/>
                </a:solidFill>
              </a:rPr>
              <a:t>LinuxGetSsl</a:t>
            </a:r>
            <a:r>
              <a:rPr i="1" lang="en">
                <a:solidFill>
                  <a:srgbClr val="000000"/>
                </a:solidFill>
              </a:rPr>
              <a:t>)</a:t>
            </a:r>
            <a:r>
              <a:rPr lang="en">
                <a:solidFill>
                  <a:srgbClr val="000000"/>
                </a:solidFill>
              </a:rPr>
              <a:t> on the remote server.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Install Common C++ Dependencies (Ubuntu / Debian)</a:t>
            </a:r>
            <a:endParaRPr/>
          </a:p>
        </p:txBody>
      </p:sp>
      <p:sp>
        <p:nvSpPr>
          <p:cNvPr id="702" name="Google Shape;702;p113"/>
          <p:cNvSpPr txBox="1"/>
          <p:nvPr>
            <p:ph idx="1" type="body"/>
          </p:nvPr>
        </p:nvSpPr>
        <p:spPr>
          <a:xfrm>
            <a:off x="311700" y="1017725"/>
            <a:ext cx="8520600" cy="41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Step 1: Update your package lists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Always do this on a fresh VM to ensure you download the latest versions of the packages.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sudo apt update &amp;&amp; sudo apt upgrade -y</a:t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0000"/>
                </a:solidFill>
              </a:rPr>
              <a:t>Step 2: Install common build and tooling dependencies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0000"/>
                </a:solidFill>
              </a:rPr>
              <a:t>There is a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build-essential </a:t>
            </a:r>
            <a:r>
              <a:rPr lang="en" sz="1500">
                <a:solidFill>
                  <a:srgbClr val="000000"/>
                </a:solidFill>
              </a:rPr>
              <a:t>meta package that contains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g++</a:t>
            </a:r>
            <a:r>
              <a:rPr lang="en" sz="1500">
                <a:solidFill>
                  <a:srgbClr val="000000"/>
                </a:solidFill>
              </a:rPr>
              <a:t>/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gcc</a:t>
            </a:r>
            <a:r>
              <a:rPr lang="en" sz="1500">
                <a:solidFill>
                  <a:srgbClr val="000000"/>
                </a:solidFill>
              </a:rPr>
              <a:t>,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make</a:t>
            </a:r>
            <a:r>
              <a:rPr lang="en" sz="1500">
                <a:solidFill>
                  <a:srgbClr val="000000"/>
                </a:solidFill>
              </a:rPr>
              <a:t>, and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libc6-dev </a:t>
            </a:r>
            <a:r>
              <a:rPr lang="en" sz="1500">
                <a:solidFill>
                  <a:srgbClr val="000000"/>
                </a:solidFill>
              </a:rPr>
              <a:t>(std library headers). You can add any other essential tools, like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git</a:t>
            </a:r>
            <a:r>
              <a:rPr lang="en" sz="1500">
                <a:solidFill>
                  <a:srgbClr val="000000"/>
                </a:solidFill>
              </a:rPr>
              <a:t> and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cmake,</a:t>
            </a:r>
            <a:r>
              <a:rPr lang="en" sz="1500">
                <a:solidFill>
                  <a:srgbClr val="000000"/>
                </a:solidFill>
              </a:rPr>
              <a:t> or maybe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gdb</a:t>
            </a:r>
            <a:r>
              <a:rPr lang="en" sz="1500">
                <a:solidFill>
                  <a:srgbClr val="000000"/>
                </a:solidFill>
              </a:rPr>
              <a:t>.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sudo apt install -y build-essential cmake git gdb</a:t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Step 3: Verify installation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Make sure the C++ compiler is installed (and at a reasonable version).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g++ --version</a:t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cmake --version</a:t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Install Application-Specific Dependencies</a:t>
            </a:r>
            <a:endParaRPr/>
          </a:p>
        </p:txBody>
      </p:sp>
      <p:sp>
        <p:nvSpPr>
          <p:cNvPr id="708" name="Google Shape;708;p114"/>
          <p:cNvSpPr txBox="1"/>
          <p:nvPr>
            <p:ph idx="1" type="body"/>
          </p:nvPr>
        </p:nvSpPr>
        <p:spPr>
          <a:xfrm>
            <a:off x="311700" y="1017725"/>
            <a:ext cx="8520600" cy="41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Step 1: Install Application-Specifc Dependencies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Our </a:t>
            </a:r>
            <a:r>
              <a:rPr i="1" lang="en" sz="1500">
                <a:solidFill>
                  <a:srgbClr val="000000"/>
                </a:solidFill>
              </a:rPr>
              <a:t>LinuxGetSsl</a:t>
            </a:r>
            <a:r>
              <a:rPr lang="en" sz="1500">
                <a:solidFill>
                  <a:srgbClr val="000000"/>
                </a:solidFill>
              </a:rPr>
              <a:t> uses two 3rd party dependencies: OpenSSL and ZLib. So, we install them: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sudo apt install -y libssl-dev zlib1g-dev</a:t>
            </a:r>
            <a:endParaRPr sz="16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0000"/>
                </a:solidFill>
              </a:rPr>
              <a:t>Step 2: Make Location on Remote for our Code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0000"/>
                </a:solidFill>
              </a:rPr>
              <a:t>We can also set up a location to hold our</a:t>
            </a:r>
            <a:r>
              <a:rPr i="1" lang="en" sz="1500">
                <a:solidFill>
                  <a:srgbClr val="000000"/>
                </a:solidFill>
              </a:rPr>
              <a:t> LinuxGetSsl</a:t>
            </a:r>
            <a:r>
              <a:rPr lang="en" sz="1500">
                <a:solidFill>
                  <a:srgbClr val="000000"/>
                </a:solidFill>
              </a:rPr>
              <a:t> project: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mkdir LinuxGetSsl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rgbClr val="C8C8C8"/>
              </a:solidFill>
              <a:highlight>
                <a:schemeClr val="dk1"/>
              </a:highlight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Moving Code to Remote Server</a:t>
            </a:r>
            <a:endParaRPr/>
          </a:p>
        </p:txBody>
      </p:sp>
      <p:sp>
        <p:nvSpPr>
          <p:cNvPr id="714" name="Google Shape;714;p115"/>
          <p:cNvSpPr txBox="1"/>
          <p:nvPr>
            <p:ph idx="1" type="body"/>
          </p:nvPr>
        </p:nvSpPr>
        <p:spPr>
          <a:xfrm>
            <a:off x="185025" y="1017725"/>
            <a:ext cx="8958900" cy="41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Step 1: Go to </a:t>
            </a:r>
            <a:r>
              <a:rPr b="1" i="1" lang="en">
                <a:solidFill>
                  <a:srgbClr val="000000"/>
                </a:solidFill>
              </a:rPr>
              <a:t>Local</a:t>
            </a:r>
            <a:r>
              <a:rPr b="1" lang="en">
                <a:solidFill>
                  <a:srgbClr val="000000"/>
                </a:solidFill>
              </a:rPr>
              <a:t> Source Location</a:t>
            </a:r>
            <a:endParaRPr b="1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On a </a:t>
            </a:r>
            <a:r>
              <a:rPr b="1" i="1" lang="en" sz="1500">
                <a:solidFill>
                  <a:srgbClr val="000000"/>
                </a:solidFill>
              </a:rPr>
              <a:t>new local terminal window</a:t>
            </a:r>
            <a:r>
              <a:rPr lang="en" sz="1500">
                <a:solidFill>
                  <a:srgbClr val="000000"/>
                </a:solidFill>
              </a:rPr>
              <a:t>, travel with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cd</a:t>
            </a:r>
            <a:r>
              <a:rPr lang="en" sz="1500">
                <a:solidFill>
                  <a:srgbClr val="000000"/>
                </a:solidFill>
              </a:rPr>
              <a:t> to the directory containing your </a:t>
            </a:r>
            <a:r>
              <a:rPr i="1" lang="en" sz="1500">
                <a:solidFill>
                  <a:srgbClr val="000000"/>
                </a:solidFill>
              </a:rPr>
              <a:t>LinuxGetSsl </a:t>
            </a:r>
            <a:r>
              <a:rPr lang="en" sz="1500">
                <a:solidFill>
                  <a:srgbClr val="000000"/>
                </a:solidFill>
              </a:rPr>
              <a:t>code. It should be the root, containing the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Makefile</a:t>
            </a:r>
            <a:r>
              <a:rPr lang="en" sz="1500">
                <a:solidFill>
                  <a:srgbClr val="000000"/>
                </a:solidFill>
              </a:rPr>
              <a:t> and all of the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.cpp</a:t>
            </a:r>
            <a:r>
              <a:rPr lang="en" sz="1500">
                <a:solidFill>
                  <a:srgbClr val="000000"/>
                </a:solidFill>
              </a:rPr>
              <a:t> sources required to build.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cd local/path/to/LinuxGetSsl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000000"/>
                </a:solidFill>
              </a:rPr>
              <a:t>Step 2: Copy over your Code (via </a:t>
            </a:r>
            <a:r>
              <a:rPr b="1"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scp)</a:t>
            </a:r>
            <a:endParaRPr b="1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0000"/>
                </a:solidFill>
              </a:rPr>
              <a:t>Now, we copy this code over. We will use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scp</a:t>
            </a:r>
            <a:r>
              <a:rPr lang="en" sz="1500">
                <a:solidFill>
                  <a:srgbClr val="000000"/>
                </a:solidFill>
              </a:rPr>
              <a:t>, but </a:t>
            </a:r>
            <a:r>
              <a:rPr lang="en" sz="1500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rsync</a:t>
            </a:r>
            <a:r>
              <a:rPr lang="en" sz="1500">
                <a:solidFill>
                  <a:srgbClr val="000000"/>
                </a:solidFill>
              </a:rPr>
              <a:t> and others work, too.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rgbClr val="000000"/>
                </a:solidFill>
                <a:highlight>
                  <a:schemeClr val="lt2"/>
                </a:highlight>
                <a:latin typeface="Roboto Mono"/>
                <a:ea typeface="Roboto Mono"/>
                <a:cs typeface="Roboto Mono"/>
                <a:sym typeface="Roboto Mono"/>
              </a:rPr>
              <a:t>scp -i ~/.ssh/gcp_key LinuxGetSsl.cpp Makefile {USER}@{IP}:LinuxGetSsl</a:t>
            </a:r>
            <a:endParaRPr b="1" sz="1600">
              <a:solidFill>
                <a:srgbClr val="000000"/>
              </a:solidFill>
              <a:highlight>
                <a:schemeClr val="lt2"/>
              </a:highlight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000000"/>
                </a:solidFill>
              </a:rPr>
              <a:t>Where again </a:t>
            </a: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{USER}</a:t>
            </a:r>
            <a:r>
              <a:rPr lang="en" sz="1500">
                <a:solidFill>
                  <a:srgbClr val="000000"/>
                </a:solidFill>
              </a:rPr>
              <a:t> is the username you set when making the SSH key, and </a:t>
            </a: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{IP}</a:t>
            </a:r>
            <a:r>
              <a:rPr lang="en" sz="1500">
                <a:solidFill>
                  <a:srgbClr val="000000"/>
                </a:solidFill>
              </a:rPr>
              <a:t> is the </a:t>
            </a:r>
            <a:r>
              <a:rPr b="1" lang="en" sz="1500">
                <a:solidFill>
                  <a:srgbClr val="000000"/>
                </a:solidFill>
              </a:rPr>
              <a:t>external ip</a:t>
            </a:r>
            <a:r>
              <a:rPr lang="en" sz="1500">
                <a:solidFill>
                  <a:srgbClr val="000000"/>
                </a:solidFill>
              </a:rPr>
              <a:t> of the VM instance that you can copy from the GCP console.</a:t>
            </a:r>
            <a:endParaRPr sz="15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&amp; Running </a:t>
            </a:r>
            <a:r>
              <a:rPr i="1" lang="en"/>
              <a:t>LinuxGetSsl</a:t>
            </a:r>
            <a:endParaRPr i="1"/>
          </a:p>
        </p:txBody>
      </p:sp>
      <p:sp>
        <p:nvSpPr>
          <p:cNvPr id="720" name="Google Shape;720;p116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Now, your code should be on the remote environment.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You can verify this from the remote SSH terminal:</a:t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l</a:t>
            </a: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 ~/</a:t>
            </a: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LinuxGetSsl</a:t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cd </a:t>
            </a:r>
            <a:r>
              <a:rPr lang="en" sz="1500">
                <a:solidFill>
                  <a:srgbClr val="000000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LinuxGetSsl</a:t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You can then build and run it like usual!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highlight>
                <a:schemeClr val="lt2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Try running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make</a:t>
            </a:r>
            <a:r>
              <a:rPr lang="en">
                <a:solidFill>
                  <a:srgbClr val="000000"/>
                </a:solidFill>
              </a:rPr>
              <a:t> and then using </a:t>
            </a:r>
            <a:r>
              <a:rPr i="1" lang="en">
                <a:solidFill>
                  <a:srgbClr val="000000"/>
                </a:solidFill>
              </a:rPr>
              <a:t>LinuxGetSsl</a:t>
            </a:r>
            <a:r>
              <a:rPr lang="en">
                <a:solidFill>
                  <a:srgbClr val="000000"/>
                </a:solidFill>
              </a:rPr>
              <a:t> to fetch a webpage.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E.g.,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https://hamiltonlabs.com</a:t>
            </a:r>
            <a:endParaRPr/>
          </a:p>
        </p:txBody>
      </p:sp>
      <p:sp>
        <p:nvSpPr>
          <p:cNvPr id="721" name="Google Shape;721;p116"/>
          <p:cNvSpPr txBox="1"/>
          <p:nvPr/>
        </p:nvSpPr>
        <p:spPr>
          <a:xfrm>
            <a:off x="519300" y="4335900"/>
            <a:ext cx="8105400" cy="4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>
                <a:solidFill>
                  <a:schemeClr val="dk1"/>
                </a:solidFill>
                <a:highlight>
                  <a:schemeClr val="lt2"/>
                </a:highlight>
                <a:latin typeface="Roboto Mono"/>
                <a:ea typeface="Roboto Mono"/>
                <a:cs typeface="Roboto Mono"/>
                <a:sym typeface="Roboto Mono"/>
              </a:rPr>
              <a:t>./LinuxGetSsl https://hamiltonlabs.com</a:t>
            </a:r>
            <a:endParaRPr sz="1600">
              <a:solidFill>
                <a:schemeClr val="dk2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727" name="Google Shape;727;p1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Redeeming credits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Logging into GCP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Creating a Virtual Machine instance in Compute Engine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Adding SSH Keys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Installing dependencies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Running your </a:t>
            </a:r>
            <a:r>
              <a:rPr lang="en">
                <a:solidFill>
                  <a:srgbClr val="000000"/>
                </a:solidFill>
              </a:rPr>
              <a:t>LinuxGetSsl</a:t>
            </a:r>
            <a:r>
              <a:rPr lang="en">
                <a:solidFill>
                  <a:srgbClr val="000000"/>
                </a:solidFill>
              </a:rPr>
              <a:t> application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CC0000"/>
                </a:solidFill>
              </a:rPr>
              <a:t>Stopping / Suspending / Starting / Deleting instances</a:t>
            </a:r>
            <a:endParaRPr b="1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VM Lifetime</a:t>
            </a:r>
            <a:endParaRPr/>
          </a:p>
        </p:txBody>
      </p:sp>
      <p:sp>
        <p:nvSpPr>
          <p:cNvPr id="733" name="Google Shape;733;p118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Now you’re fully set up with a basic VM!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As you’ve probably noticed before, running a VM can be expensive, especially if you don’t </a:t>
            </a:r>
            <a:r>
              <a:rPr lang="en">
                <a:solidFill>
                  <a:srgbClr val="000000"/>
                </a:solidFill>
              </a:rPr>
              <a:t>actually</a:t>
            </a:r>
            <a:r>
              <a:rPr lang="en">
                <a:solidFill>
                  <a:srgbClr val="000000"/>
                </a:solidFill>
              </a:rPr>
              <a:t> need to run it 24/7.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Luckily, there are ways to save money if you don’t need your VM active. These are the options: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000000"/>
                </a:solidFill>
              </a:rPr>
              <a:t>Stop:</a:t>
            </a:r>
            <a:r>
              <a:rPr lang="en">
                <a:solidFill>
                  <a:srgbClr val="000000"/>
                </a:solidFill>
              </a:rPr>
              <a:t> shuts off VM, losing </a:t>
            </a:r>
            <a:r>
              <a:rPr lang="en">
                <a:solidFill>
                  <a:srgbClr val="000000"/>
                </a:solidFill>
              </a:rPr>
              <a:t>anything</a:t>
            </a:r>
            <a:r>
              <a:rPr lang="en">
                <a:solidFill>
                  <a:srgbClr val="000000"/>
                </a:solidFill>
              </a:rPr>
              <a:t> in RAM or local SSDs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000000"/>
                </a:solidFill>
              </a:rPr>
              <a:t>Suspend:</a:t>
            </a:r>
            <a:r>
              <a:rPr lang="en">
                <a:solidFill>
                  <a:srgbClr val="000000"/>
                </a:solidFill>
              </a:rPr>
              <a:t> freezes VM, preserving memory and local SSDs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en">
                <a:solidFill>
                  <a:srgbClr val="000000"/>
                </a:solidFill>
              </a:rPr>
              <a:t>Delete: </a:t>
            </a:r>
            <a:r>
              <a:rPr lang="en">
                <a:solidFill>
                  <a:srgbClr val="000000"/>
                </a:solidFill>
              </a:rPr>
              <a:t>deletes the VM and all of its resources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Note: even while stopped/suspended, you </a:t>
            </a:r>
            <a:r>
              <a:rPr b="1" lang="en">
                <a:solidFill>
                  <a:srgbClr val="000000"/>
                </a:solidFill>
              </a:rPr>
              <a:t>will still be billed for storage</a:t>
            </a:r>
            <a:r>
              <a:rPr lang="en">
                <a:solidFill>
                  <a:srgbClr val="000000"/>
                </a:solidFill>
              </a:rPr>
              <a:t>!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76">
            <a:off x="1945452" y="2143925"/>
            <a:ext cx="394321" cy="3442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119"/>
          <p:cNvSpPr txBox="1"/>
          <p:nvPr/>
        </p:nvSpPr>
        <p:spPr>
          <a:xfrm>
            <a:off x="2436875" y="3363425"/>
            <a:ext cx="26631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Select the VM you want to stop/suspend/delete.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740" name="Google Shape;740;p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100044">
            <a:off x="2141825" y="2615169"/>
            <a:ext cx="1015549" cy="394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5" name="Google Shape;745;p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83">
            <a:off x="4160812" y="1287557"/>
            <a:ext cx="1446750" cy="842012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120"/>
          <p:cNvSpPr txBox="1"/>
          <p:nvPr/>
        </p:nvSpPr>
        <p:spPr>
          <a:xfrm>
            <a:off x="3173250" y="2461875"/>
            <a:ext cx="41685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If you click </a:t>
            </a:r>
            <a:r>
              <a:rPr b="1" i="1" lang="en" sz="1800">
                <a:solidFill>
                  <a:schemeClr val="dk1"/>
                </a:solidFill>
              </a:rPr>
              <a:t>Stop</a:t>
            </a:r>
            <a:r>
              <a:rPr lang="en" sz="1800">
                <a:solidFill>
                  <a:schemeClr val="dk1"/>
                </a:solidFill>
              </a:rPr>
              <a:t> or </a:t>
            </a:r>
            <a:r>
              <a:rPr b="1" i="1" lang="en" sz="1800">
                <a:solidFill>
                  <a:schemeClr val="dk1"/>
                </a:solidFill>
              </a:rPr>
              <a:t>Suspend</a:t>
            </a:r>
            <a:r>
              <a:rPr lang="en" sz="1800">
                <a:solidFill>
                  <a:schemeClr val="dk1"/>
                </a:solidFill>
              </a:rPr>
              <a:t>, it will temporarily pause the VM.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47" name="Google Shape;747;p120"/>
          <p:cNvSpPr txBox="1"/>
          <p:nvPr/>
        </p:nvSpPr>
        <p:spPr>
          <a:xfrm>
            <a:off x="3173250" y="3361625"/>
            <a:ext cx="41685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won’t be billed for compute, but you will be billed for storage.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Google Shape;752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89">
            <a:off x="3366142" y="1426690"/>
            <a:ext cx="1074978" cy="577945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121"/>
          <p:cNvSpPr txBox="1"/>
          <p:nvPr/>
        </p:nvSpPr>
        <p:spPr>
          <a:xfrm>
            <a:off x="2306375" y="2776925"/>
            <a:ext cx="34242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dk1"/>
                </a:solidFill>
              </a:rPr>
              <a:t>Start / Resume</a:t>
            </a:r>
            <a:r>
              <a:rPr lang="en" sz="1800">
                <a:solidFill>
                  <a:schemeClr val="dk1"/>
                </a:solidFill>
              </a:rPr>
              <a:t> resumes the VM after stopping/suspending.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754" name="Google Shape;754;p1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40">
            <a:off x="3563703" y="2250592"/>
            <a:ext cx="679851" cy="264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" name="Google Shape;759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76">
            <a:off x="7954110" y="2070522"/>
            <a:ext cx="460256" cy="48523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122"/>
          <p:cNvSpPr txBox="1"/>
          <p:nvPr/>
        </p:nvSpPr>
        <p:spPr>
          <a:xfrm>
            <a:off x="4572000" y="3004575"/>
            <a:ext cx="35331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To delete the VM, click the three dots here to open a menu.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761" name="Google Shape;761;p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62707">
            <a:off x="6819399" y="2484320"/>
            <a:ext cx="1015549" cy="394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23"/>
          <p:cNvSpPr txBox="1"/>
          <p:nvPr/>
        </p:nvSpPr>
        <p:spPr>
          <a:xfrm>
            <a:off x="1676050" y="3344975"/>
            <a:ext cx="38214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Hitting </a:t>
            </a:r>
            <a:r>
              <a:rPr b="1" i="1" lang="en" sz="1800">
                <a:solidFill>
                  <a:schemeClr val="dk1"/>
                </a:solidFill>
              </a:rPr>
              <a:t>Delete</a:t>
            </a:r>
            <a:r>
              <a:rPr lang="en" sz="1800">
                <a:solidFill>
                  <a:schemeClr val="dk1"/>
                </a:solidFill>
              </a:rPr>
              <a:t> deletes the instance.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767" name="Google Shape;767;p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107915">
            <a:off x="5637524" y="3862119"/>
            <a:ext cx="1015548" cy="394561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123"/>
          <p:cNvSpPr txBox="1"/>
          <p:nvPr/>
        </p:nvSpPr>
        <p:spPr>
          <a:xfrm>
            <a:off x="1681250" y="4013100"/>
            <a:ext cx="38106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This </a:t>
            </a:r>
            <a:r>
              <a:rPr lang="en" sz="1800">
                <a:solidFill>
                  <a:schemeClr val="dk1"/>
                </a:solidFill>
              </a:rPr>
              <a:t>deletes</a:t>
            </a:r>
            <a:r>
              <a:rPr lang="en" sz="1800">
                <a:solidFill>
                  <a:schemeClr val="dk1"/>
                </a:solidFill>
              </a:rPr>
              <a:t> all </a:t>
            </a:r>
            <a:r>
              <a:rPr lang="en" sz="1800">
                <a:solidFill>
                  <a:schemeClr val="dk1"/>
                </a:solidFill>
              </a:rPr>
              <a:t>associated</a:t>
            </a:r>
            <a:r>
              <a:rPr lang="en" sz="1800">
                <a:solidFill>
                  <a:schemeClr val="dk1"/>
                </a:solidFill>
              </a:rPr>
              <a:t> resources, and you will stop being billed for this instance completely.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69" name="Google Shape;769;p123"/>
          <p:cNvSpPr/>
          <p:nvPr/>
        </p:nvSpPr>
        <p:spPr>
          <a:xfrm>
            <a:off x="6743800" y="4360050"/>
            <a:ext cx="725400" cy="321900"/>
          </a:xfrm>
          <a:prstGeom prst="frame">
            <a:avLst>
              <a:gd fmla="val 18406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124"/>
          <p:cNvSpPr/>
          <p:nvPr/>
        </p:nvSpPr>
        <p:spPr>
          <a:xfrm>
            <a:off x="5611775" y="3129125"/>
            <a:ext cx="725400" cy="321900"/>
          </a:xfrm>
          <a:prstGeom prst="frame">
            <a:avLst>
              <a:gd fmla="val 18406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5" name="Google Shape;775;p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399929">
            <a:off x="5466699" y="2257495"/>
            <a:ext cx="1015549" cy="394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25"/>
          <p:cNvSpPr txBox="1"/>
          <p:nvPr/>
        </p:nvSpPr>
        <p:spPr>
          <a:xfrm>
            <a:off x="3346600" y="2443750"/>
            <a:ext cx="52479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After a while, the instance will finish deletion, and will </a:t>
            </a:r>
            <a:r>
              <a:rPr lang="en" sz="1800">
                <a:solidFill>
                  <a:schemeClr val="dk1"/>
                </a:solidFill>
              </a:rPr>
              <a:t>disappear</a:t>
            </a:r>
            <a:r>
              <a:rPr lang="en" sz="1800">
                <a:solidFill>
                  <a:schemeClr val="dk1"/>
                </a:solidFill>
              </a:rPr>
              <a:t> from the </a:t>
            </a:r>
            <a:r>
              <a:rPr b="1" i="1" lang="en" sz="1800">
                <a:solidFill>
                  <a:schemeClr val="dk1"/>
                </a:solidFill>
              </a:rPr>
              <a:t>VM instances</a:t>
            </a:r>
            <a:r>
              <a:rPr lang="en" sz="1800">
                <a:solidFill>
                  <a:schemeClr val="dk1"/>
                </a:solidFill>
              </a:rPr>
              <a:t> menu.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VM Summary</a:t>
            </a:r>
            <a:endParaRPr/>
          </a:p>
        </p:txBody>
      </p:sp>
      <p:sp>
        <p:nvSpPr>
          <p:cNvPr id="786" name="Google Shape;786;p126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You now know how to create, configure, pause, and kill a custom VM on GCP.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Doing all this by hand (as in this tutorial) is simple enough for most development and small-scale production environments.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However, there are more efficient / reproducible ways of managing these instances, which might be nice for a bunch of copies of a distributed server, </a:t>
            </a:r>
            <a:r>
              <a:rPr lang="en">
                <a:solidFill>
                  <a:srgbClr val="000000"/>
                </a:solidFill>
              </a:rPr>
              <a:t>such as the gcloud CLI</a:t>
            </a:r>
            <a:r>
              <a:rPr lang="en">
                <a:solidFill>
                  <a:srgbClr val="000000"/>
                </a:solidFill>
              </a:rPr>
              <a:t>. There are even Continuous Integration (CI) utilities that can interface directly with your (Github) source code.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 will cover all of these in a later guide, but you now have enough to begin your GCP development.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